
<file path=[Content_Types].xml><?xml version="1.0" encoding="utf-8"?>
<Types xmlns="http://schemas.openxmlformats.org/package/2006/content-types">
  <Override PartName="/ppt/slides/slide12.xml" ContentType="application/vnd.openxmlformats-officedocument.presentationml.slide+xml"/>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5.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s/slide25.xml" ContentType="application/vnd.openxmlformats-officedocument.presentationml.slide+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58" r:id="rId1"/>
  </p:sldMasterIdLst>
  <p:notesMasterIdLst>
    <p:notesMasterId r:id="rId47"/>
  </p:notesMasterIdLst>
  <p:sldIdLst>
    <p:sldId id="256" r:id="rId2"/>
    <p:sldId id="258" r:id="rId3"/>
    <p:sldId id="266" r:id="rId4"/>
    <p:sldId id="267" r:id="rId5"/>
    <p:sldId id="268" r:id="rId6"/>
    <p:sldId id="269" r:id="rId7"/>
    <p:sldId id="270" r:id="rId8"/>
    <p:sldId id="272" r:id="rId9"/>
    <p:sldId id="273" r:id="rId10"/>
    <p:sldId id="274" r:id="rId11"/>
    <p:sldId id="275" r:id="rId12"/>
    <p:sldId id="276" r:id="rId13"/>
    <p:sldId id="277" r:id="rId14"/>
    <p:sldId id="278" r:id="rId15"/>
    <p:sldId id="340" r:id="rId16"/>
    <p:sldId id="343" r:id="rId17"/>
    <p:sldId id="345" r:id="rId18"/>
    <p:sldId id="360" r:id="rId19"/>
    <p:sldId id="363" r:id="rId20"/>
    <p:sldId id="366" r:id="rId21"/>
    <p:sldId id="364" r:id="rId22"/>
    <p:sldId id="367" r:id="rId23"/>
    <p:sldId id="368" r:id="rId24"/>
    <p:sldId id="371" r:id="rId25"/>
    <p:sldId id="372" r:id="rId26"/>
    <p:sldId id="373" r:id="rId27"/>
    <p:sldId id="374" r:id="rId28"/>
    <p:sldId id="375" r:id="rId29"/>
    <p:sldId id="347" r:id="rId30"/>
    <p:sldId id="349" r:id="rId31"/>
    <p:sldId id="355" r:id="rId32"/>
    <p:sldId id="357" r:id="rId33"/>
    <p:sldId id="259" r:id="rId34"/>
    <p:sldId id="346" r:id="rId35"/>
    <p:sldId id="351" r:id="rId36"/>
    <p:sldId id="352" r:id="rId37"/>
    <p:sldId id="264" r:id="rId38"/>
    <p:sldId id="353" r:id="rId39"/>
    <p:sldId id="354" r:id="rId40"/>
    <p:sldId id="261" r:id="rId41"/>
    <p:sldId id="358" r:id="rId42"/>
    <p:sldId id="262" r:id="rId43"/>
    <p:sldId id="359" r:id="rId44"/>
    <p:sldId id="327" r:id="rId45"/>
    <p:sldId id="348"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98" d="100"/>
          <a:sy n="98" d="100"/>
        </p:scale>
        <p:origin x="-496" y="-11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24120"/>
    </p:cViewPr>
  </p:sorterViewPr>
  <p:gridSpacing cx="73736200" cy="737362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viewProps" Target="viewProps.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presProps" Target="presProps.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35" Type="http://schemas.openxmlformats.org/officeDocument/2006/relationships/slide" Target="slides/slide34.xml"/><Relationship Id="rId51" Type="http://schemas.openxmlformats.org/officeDocument/2006/relationships/theme" Target="theme/theme1.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tableStyles" Target="tableStyles.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0F18BA-2FE2-9F47-A555-DAD8D3736DBE}" type="datetimeFigureOut">
              <a:rPr lang="en-US" smtClean="0"/>
              <a:pPr/>
              <a:t>2/13/12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35D510-3F42-1C45-B2B5-1E1319200E0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6BAD3F47-436B-D744-8038-6CE5CB9D67F0}" type="datetimeFigureOut">
              <a:rPr lang="en-US" smtClean="0"/>
              <a:pPr/>
              <a:t>2/13/12</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BBAB78BC-D5AF-634B-A7AB-6188DE8CCA4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BAD3F47-436B-D744-8038-6CE5CB9D67F0}" type="datetimeFigureOut">
              <a:rPr lang="en-US" smtClean="0"/>
              <a:pPr/>
              <a:t>2/13/12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B78BC-D5AF-634B-A7AB-6188DE8CCA4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BAD3F47-436B-D744-8038-6CE5CB9D67F0}" type="datetimeFigureOut">
              <a:rPr lang="en-US" smtClean="0"/>
              <a:pPr/>
              <a:t>2/13/12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B78BC-D5AF-634B-A7AB-6188DE8CCA4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6BAD3F47-436B-D744-8038-6CE5CB9D67F0}" type="datetimeFigureOut">
              <a:rPr lang="en-US" smtClean="0"/>
              <a:pPr/>
              <a:t>2/13/12</a:t>
            </a:fld>
            <a:endParaRPr lang="en-US"/>
          </a:p>
        </p:txBody>
      </p:sp>
      <p:sp>
        <p:nvSpPr>
          <p:cNvPr id="9" name="Slide Number Placeholder 8"/>
          <p:cNvSpPr>
            <a:spLocks noGrp="1"/>
          </p:cNvSpPr>
          <p:nvPr>
            <p:ph type="sldNum" sz="quarter" idx="15"/>
          </p:nvPr>
        </p:nvSpPr>
        <p:spPr/>
        <p:txBody>
          <a:bodyPr rtlCol="0"/>
          <a:lstStyle/>
          <a:p>
            <a:fld id="{BBAB78BC-D5AF-634B-A7AB-6188DE8CCA4B}"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6BAD3F47-436B-D744-8038-6CE5CB9D67F0}" type="datetimeFigureOut">
              <a:rPr lang="en-US" smtClean="0"/>
              <a:pPr/>
              <a:t>2/13/12</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BBAB78BC-D5AF-634B-A7AB-6188DE8CCA4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6BAD3F47-436B-D744-8038-6CE5CB9D67F0}" type="datetimeFigureOut">
              <a:rPr lang="en-US" smtClean="0"/>
              <a:pPr/>
              <a:t>2/13/12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B78BC-D5AF-634B-A7AB-6188DE8CCA4B}"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6BAD3F47-436B-D744-8038-6CE5CB9D67F0}" type="datetimeFigureOut">
              <a:rPr lang="en-US" smtClean="0"/>
              <a:pPr/>
              <a:t>2/13/12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AB78BC-D5AF-634B-A7AB-6188DE8CCA4B}"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6BAD3F47-436B-D744-8038-6CE5CB9D67F0}" type="datetimeFigureOut">
              <a:rPr lang="en-US" smtClean="0"/>
              <a:pPr/>
              <a:t>2/13/12</a:t>
            </a:fld>
            <a:endParaRPr lang="en-US"/>
          </a:p>
        </p:txBody>
      </p:sp>
      <p:sp>
        <p:nvSpPr>
          <p:cNvPr id="7" name="Slide Number Placeholder 6"/>
          <p:cNvSpPr>
            <a:spLocks noGrp="1"/>
          </p:cNvSpPr>
          <p:nvPr>
            <p:ph type="sldNum" sz="quarter" idx="11"/>
          </p:nvPr>
        </p:nvSpPr>
        <p:spPr/>
        <p:txBody>
          <a:bodyPr rtlCol="0"/>
          <a:lstStyle/>
          <a:p>
            <a:fld id="{BBAB78BC-D5AF-634B-A7AB-6188DE8CCA4B}"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AD3F47-436B-D744-8038-6CE5CB9D67F0}" type="datetimeFigureOut">
              <a:rPr lang="en-US" smtClean="0"/>
              <a:pPr/>
              <a:t>2/13/12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AB78BC-D5AF-634B-A7AB-6188DE8CCA4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6BAD3F47-436B-D744-8038-6CE5CB9D67F0}" type="datetimeFigureOut">
              <a:rPr lang="en-US" smtClean="0"/>
              <a:pPr/>
              <a:t>2/13/12</a:t>
            </a:fld>
            <a:endParaRPr lang="en-US"/>
          </a:p>
        </p:txBody>
      </p:sp>
      <p:sp>
        <p:nvSpPr>
          <p:cNvPr id="22" name="Slide Number Placeholder 21"/>
          <p:cNvSpPr>
            <a:spLocks noGrp="1"/>
          </p:cNvSpPr>
          <p:nvPr>
            <p:ph type="sldNum" sz="quarter" idx="15"/>
          </p:nvPr>
        </p:nvSpPr>
        <p:spPr/>
        <p:txBody>
          <a:bodyPr rtlCol="0"/>
          <a:lstStyle/>
          <a:p>
            <a:fld id="{BBAB78BC-D5AF-634B-A7AB-6188DE8CCA4B}"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6BAD3F47-436B-D744-8038-6CE5CB9D67F0}" type="datetimeFigureOut">
              <a:rPr lang="en-US" smtClean="0"/>
              <a:pPr/>
              <a:t>2/13/12</a:t>
            </a:fld>
            <a:endParaRPr lang="en-US"/>
          </a:p>
        </p:txBody>
      </p:sp>
      <p:sp>
        <p:nvSpPr>
          <p:cNvPr id="18" name="Slide Number Placeholder 17"/>
          <p:cNvSpPr>
            <a:spLocks noGrp="1"/>
          </p:cNvSpPr>
          <p:nvPr>
            <p:ph type="sldNum" sz="quarter" idx="11"/>
          </p:nvPr>
        </p:nvSpPr>
        <p:spPr/>
        <p:txBody>
          <a:bodyPr rtlCol="0"/>
          <a:lstStyle/>
          <a:p>
            <a:fld id="{BBAB78BC-D5AF-634B-A7AB-6188DE8CCA4B}"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6BAD3F47-436B-D744-8038-6CE5CB9D67F0}" type="datetimeFigureOut">
              <a:rPr lang="en-US" smtClean="0"/>
              <a:pPr/>
              <a:t>2/13/12</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BAB78BC-D5AF-634B-A7AB-6188DE8CCA4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ncbi.nlm.nih.gov/pmc/about/copyright.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7.jpeg"/><Relationship Id="rId4" Type="http://schemas.openxmlformats.org/officeDocument/2006/relationships/image" Target="../media/image13.jpeg"/><Relationship Id="rId10" Type="http://schemas.openxmlformats.org/officeDocument/2006/relationships/image" Target="../media/image19.jpeg"/><Relationship Id="rId5" Type="http://schemas.openxmlformats.org/officeDocument/2006/relationships/image" Target="../media/image14.jpeg"/><Relationship Id="rId7" Type="http://schemas.openxmlformats.org/officeDocument/2006/relationships/image" Target="../media/image16.jpeg"/><Relationship Id="rId1" Type="http://schemas.openxmlformats.org/officeDocument/2006/relationships/slideLayout" Target="../slideLayouts/slideLayout1.xml"/><Relationship Id="rId2" Type="http://schemas.openxmlformats.org/officeDocument/2006/relationships/image" Target="../media/image11.jpeg"/><Relationship Id="rId9" Type="http://schemas.openxmlformats.org/officeDocument/2006/relationships/image" Target="../media/image18.jpeg"/><Relationship Id="rId3" Type="http://schemas.openxmlformats.org/officeDocument/2006/relationships/image" Target="../media/image12.jpeg"/><Relationship Id="rId6" Type="http://schemas.openxmlformats.org/officeDocument/2006/relationships/image" Target="../media/image1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tiff"/><Relationship Id="rId3" Type="http://schemas.openxmlformats.org/officeDocument/2006/relationships/image" Target="../media/image29.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tiff"/><Relationship Id="rId3" Type="http://schemas.openxmlformats.org/officeDocument/2006/relationships/image" Target="../media/image32.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7.jpeg"/><Relationship Id="rId5" Type="http://schemas.openxmlformats.org/officeDocument/2006/relationships/image" Target="../media/image39.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3"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Lost and slipped muscle</a:t>
            </a:r>
            <a:endParaRPr lang="en-US" dirty="0"/>
          </a:p>
        </p:txBody>
      </p:sp>
      <p:sp>
        <p:nvSpPr>
          <p:cNvPr id="3" name="Subtitle 2"/>
          <p:cNvSpPr>
            <a:spLocks noGrp="1"/>
          </p:cNvSpPr>
          <p:nvPr>
            <p:ph type="subTitle" idx="1"/>
          </p:nvPr>
        </p:nvSpPr>
        <p:spPr/>
        <p:txBody>
          <a:bodyPr>
            <a:normAutofit lnSpcReduction="10000"/>
          </a:bodyPr>
          <a:lstStyle/>
          <a:p>
            <a:r>
              <a:rPr lang="en-US" dirty="0" smtClean="0"/>
              <a:t>Fusion  2012  LVPEI Hyderabad</a:t>
            </a:r>
          </a:p>
          <a:p>
            <a:endParaRPr lang="en-US" dirty="0" smtClean="0"/>
          </a:p>
          <a:p>
            <a:r>
              <a:rPr lang="en-US" dirty="0" smtClean="0"/>
              <a:t>Lionel Kowal</a:t>
            </a:r>
          </a:p>
          <a:p>
            <a:r>
              <a:rPr lang="en-US" dirty="0" smtClean="0"/>
              <a:t>Melbourne</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Week 1-8</a:t>
            </a:r>
            <a:endParaRPr lang="en-US" dirty="0"/>
          </a:p>
        </p:txBody>
      </p:sp>
      <p:sp>
        <p:nvSpPr>
          <p:cNvPr id="3" name="Content Placeholder 2"/>
          <p:cNvSpPr>
            <a:spLocks noGrp="1"/>
          </p:cNvSpPr>
          <p:nvPr>
            <p:ph sz="quarter" idx="1"/>
          </p:nvPr>
        </p:nvSpPr>
        <p:spPr/>
        <p:txBody>
          <a:bodyPr>
            <a:normAutofit fontScale="85000" lnSpcReduction="20000"/>
          </a:bodyPr>
          <a:lstStyle/>
          <a:p>
            <a:r>
              <a:rPr lang="en-AU" dirty="0" smtClean="0"/>
              <a:t>Day 6 post op   </a:t>
            </a:r>
            <a:endParaRPr lang="en-US" dirty="0" smtClean="0"/>
          </a:p>
          <a:p>
            <a:r>
              <a:rPr lang="en-AU" dirty="0" smtClean="0"/>
              <a:t>Large range single vision</a:t>
            </a:r>
          </a:p>
          <a:p>
            <a:r>
              <a:rPr lang="en-AU" dirty="0" smtClean="0"/>
              <a:t>Fuses 4 dot</a:t>
            </a:r>
            <a:endParaRPr lang="en-US" dirty="0" smtClean="0"/>
          </a:p>
          <a:p>
            <a:r>
              <a:rPr lang="en-AU" dirty="0" smtClean="0"/>
              <a:t>Vertical fusion range in primary: BD R3Δ,  BD L2Δ.  Horizontal +/- 4</a:t>
            </a:r>
            <a:endParaRPr lang="en-US" dirty="0" smtClean="0"/>
          </a:p>
          <a:p>
            <a:pPr>
              <a:buNone/>
            </a:pPr>
            <a:endParaRPr lang="en-AU" u="sng" dirty="0" smtClean="0"/>
          </a:p>
          <a:p>
            <a:pPr>
              <a:buNone/>
            </a:pPr>
            <a:r>
              <a:rPr lang="en-AU" u="sng" dirty="0" smtClean="0"/>
              <a:t>Week 5 </a:t>
            </a:r>
            <a:r>
              <a:rPr lang="en-AU" u="sng" dirty="0" err="1" smtClean="0"/>
              <a:t>postop</a:t>
            </a:r>
            <a:r>
              <a:rPr lang="en-AU" dirty="0" smtClean="0"/>
              <a:t>:</a:t>
            </a:r>
            <a:endParaRPr lang="en-US" dirty="0" smtClean="0"/>
          </a:p>
          <a:p>
            <a:r>
              <a:rPr lang="en-AU" dirty="0" smtClean="0"/>
              <a:t>100” Titmus</a:t>
            </a:r>
            <a:endParaRPr lang="en-US" dirty="0" smtClean="0"/>
          </a:p>
          <a:p>
            <a:r>
              <a:rPr lang="en-AU" dirty="0" smtClean="0"/>
              <a:t>Vertical fusion range in primary: +/-3.   Horizontal  – 4 to +10</a:t>
            </a:r>
            <a:endParaRPr lang="en-US" dirty="0" smtClean="0"/>
          </a:p>
          <a:p>
            <a:r>
              <a:rPr lang="en-AU" dirty="0" smtClean="0"/>
              <a:t>Large range single vision</a:t>
            </a:r>
            <a:endParaRPr lang="en-US" dirty="0" smtClean="0"/>
          </a:p>
          <a:p>
            <a:endParaRPr lang="en-AU" dirty="0" smtClean="0"/>
          </a:p>
          <a:p>
            <a:r>
              <a:rPr lang="en-AU" dirty="0" smtClean="0"/>
              <a:t>Sometime between weeks 5 &amp; 8 things go awry. </a:t>
            </a:r>
          </a:p>
          <a:p>
            <a:r>
              <a:rPr lang="en-AU" dirty="0" smtClean="0"/>
              <a:t>Now has diplopia on L gaze.</a:t>
            </a:r>
            <a:endParaRPr lang="en-US" dirty="0" smtClean="0"/>
          </a:p>
          <a:p>
            <a:pPr>
              <a:buNone/>
            </a:pPr>
            <a:r>
              <a:rPr lang="en-AU" dirty="0" smtClean="0"/>
              <a:t> </a:t>
            </a:r>
            <a:endParaRPr lang="en-US" dirty="0" smtClean="0"/>
          </a:p>
          <a:p>
            <a:endParaRPr lang="en-US" dirty="0"/>
          </a:p>
        </p:txBody>
      </p:sp>
      <p:graphicFrame>
        <p:nvGraphicFramePr>
          <p:cNvPr id="4" name="Table 3"/>
          <p:cNvGraphicFramePr>
            <a:graphicFrameLocks noGrp="1"/>
          </p:cNvGraphicFramePr>
          <p:nvPr/>
        </p:nvGraphicFramePr>
        <p:xfrm>
          <a:off x="4325020" y="1600200"/>
          <a:ext cx="4228026" cy="444421"/>
        </p:xfrm>
        <a:graphic>
          <a:graphicData uri="http://schemas.openxmlformats.org/drawingml/2006/table">
            <a:tbl>
              <a:tblPr firstRow="1" bandRow="1">
                <a:tableStyleId>{5C22544A-7EE6-4342-B048-85BDC9FD1C3A}</a:tableStyleId>
              </a:tblPr>
              <a:tblGrid>
                <a:gridCol w="1409342"/>
                <a:gridCol w="1409342"/>
                <a:gridCol w="1409342"/>
              </a:tblGrid>
              <a:tr h="444421">
                <a:tc>
                  <a:txBody>
                    <a:bodyPr/>
                    <a:lstStyle/>
                    <a:p>
                      <a:r>
                        <a:rPr lang="en-US" dirty="0" smtClean="0"/>
                        <a:t>RH 5Δ</a:t>
                      </a:r>
                      <a:endParaRPr lang="en-US" dirty="0"/>
                    </a:p>
                  </a:txBody>
                  <a:tcPr/>
                </a:tc>
                <a:tc>
                  <a:txBody>
                    <a:bodyPr/>
                    <a:lstStyle/>
                    <a:p>
                      <a:r>
                        <a:rPr lang="en-US" dirty="0" smtClean="0"/>
                        <a:t>LH2Δ</a:t>
                      </a:r>
                      <a:endParaRPr lang="en-US" dirty="0"/>
                    </a:p>
                  </a:txBody>
                  <a:tcPr/>
                </a:tc>
                <a:tc>
                  <a:txBody>
                    <a:bodyPr/>
                    <a:lstStyle/>
                    <a:p>
                      <a:r>
                        <a:rPr lang="en-US" dirty="0" smtClean="0"/>
                        <a:t>LH6Δ</a:t>
                      </a:r>
                      <a:endParaRPr lang="en-US" dirty="0"/>
                    </a:p>
                  </a:txBody>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5" name="Content Placeholder 4"/>
          <p:cNvGraphicFramePr>
            <a:graphicFrameLocks noGrp="1"/>
          </p:cNvGraphicFramePr>
          <p:nvPr>
            <p:ph sz="quarter" idx="1"/>
          </p:nvPr>
        </p:nvGraphicFramePr>
        <p:xfrm>
          <a:off x="727959" y="3601328"/>
          <a:ext cx="7958841" cy="2464309"/>
        </p:xfrm>
        <a:graphic>
          <a:graphicData uri="http://schemas.openxmlformats.org/drawingml/2006/table">
            <a:tbl>
              <a:tblPr firstRow="1" bandRow="1">
                <a:tableStyleId>{69CF1AB2-1976-4502-BF36-3FF5EA218861}</a:tableStyleId>
              </a:tblPr>
              <a:tblGrid>
                <a:gridCol w="2652947"/>
                <a:gridCol w="2652947"/>
                <a:gridCol w="2652947"/>
              </a:tblGrid>
              <a:tr h="544069">
                <a:tc>
                  <a:txBody>
                    <a:bodyPr/>
                    <a:lstStyle/>
                    <a:p>
                      <a:r>
                        <a:rPr lang="en-US" b="0" dirty="0" smtClean="0"/>
                        <a:t>Up right    0</a:t>
                      </a:r>
                      <a:endParaRPr lang="en-US" b="0" dirty="0"/>
                    </a:p>
                  </a:txBody>
                  <a:tcPr/>
                </a:tc>
                <a:tc>
                  <a:txBody>
                    <a:bodyPr/>
                    <a:lstStyle/>
                    <a:p>
                      <a:endParaRPr lang="en-US" dirty="0"/>
                    </a:p>
                  </a:txBody>
                  <a:tcPr/>
                </a:tc>
                <a:tc>
                  <a:txBody>
                    <a:bodyPr/>
                    <a:lstStyle/>
                    <a:p>
                      <a:r>
                        <a:rPr lang="en-US" b="0" dirty="0" smtClean="0"/>
                        <a:t>Up</a:t>
                      </a:r>
                      <a:r>
                        <a:rPr lang="en-US" b="0" baseline="0" dirty="0" smtClean="0"/>
                        <a:t> left RH 16</a:t>
                      </a:r>
                    </a:p>
                    <a:p>
                      <a:r>
                        <a:rPr lang="en-US" b="0" i="1" baseline="0" dirty="0" smtClean="0"/>
                        <a:t>2w later: 20</a:t>
                      </a:r>
                      <a:endParaRPr lang="en-US" b="0" i="1" dirty="0"/>
                    </a:p>
                  </a:txBody>
                  <a:tcPr/>
                </a:tc>
              </a:tr>
              <a:tr h="544069">
                <a:tc>
                  <a:txBody>
                    <a:bodyPr/>
                    <a:lstStyle/>
                    <a:p>
                      <a:r>
                        <a:rPr lang="en-US" dirty="0" smtClean="0"/>
                        <a:t>Right          0</a:t>
                      </a:r>
                      <a:endParaRPr lang="en-US" dirty="0"/>
                    </a:p>
                  </a:txBody>
                  <a:tcPr/>
                </a:tc>
                <a:tc>
                  <a:txBody>
                    <a:bodyPr/>
                    <a:lstStyle/>
                    <a:p>
                      <a:r>
                        <a:rPr lang="en-US" dirty="0" smtClean="0"/>
                        <a:t>Primary RH 8</a:t>
                      </a:r>
                    </a:p>
                    <a:p>
                      <a:r>
                        <a:rPr lang="en-US" i="1" dirty="0" smtClean="0"/>
                        <a:t>2w later : 14</a:t>
                      </a:r>
                      <a:endParaRPr lang="en-US" i="1" dirty="0"/>
                    </a:p>
                  </a:txBody>
                  <a:tcPr/>
                </a:tc>
                <a:tc>
                  <a:txBody>
                    <a:bodyPr/>
                    <a:lstStyle/>
                    <a:p>
                      <a:r>
                        <a:rPr lang="en-US" dirty="0" smtClean="0"/>
                        <a:t>Left RH 20</a:t>
                      </a:r>
                    </a:p>
                    <a:p>
                      <a:r>
                        <a:rPr lang="en-US" i="1" dirty="0" smtClean="0"/>
                        <a:t>2w later: 25</a:t>
                      </a:r>
                      <a:endParaRPr lang="en-US" i="1" dirty="0"/>
                    </a:p>
                  </a:txBody>
                  <a:tcPr/>
                </a:tc>
              </a:tr>
              <a:tr h="544069">
                <a:tc>
                  <a:txBody>
                    <a:bodyPr/>
                    <a:lstStyle/>
                    <a:p>
                      <a:r>
                        <a:rPr lang="en-US" dirty="0" smtClean="0"/>
                        <a:t>Down right   LH 1</a:t>
                      </a:r>
                      <a:endParaRPr lang="en-US" dirty="0"/>
                    </a:p>
                  </a:txBody>
                  <a:tcPr/>
                </a:tc>
                <a:tc>
                  <a:txBody>
                    <a:bodyPr/>
                    <a:lstStyle/>
                    <a:p>
                      <a:endParaRPr lang="en-US"/>
                    </a:p>
                  </a:txBody>
                  <a:tcPr/>
                </a:tc>
                <a:tc>
                  <a:txBody>
                    <a:bodyPr/>
                    <a:lstStyle/>
                    <a:p>
                      <a:r>
                        <a:rPr lang="en-US" dirty="0" smtClean="0"/>
                        <a:t>Down left</a:t>
                      </a:r>
                      <a:r>
                        <a:rPr lang="en-US" baseline="0" dirty="0" smtClean="0"/>
                        <a:t> RH 14</a:t>
                      </a:r>
                      <a:endParaRPr lang="en-US" dirty="0"/>
                    </a:p>
                  </a:txBody>
                  <a:tcPr/>
                </a:tc>
              </a:tr>
              <a:tr h="544069">
                <a:tc>
                  <a:txBody>
                    <a:bodyPr/>
                    <a:lstStyle/>
                    <a:p>
                      <a:r>
                        <a:rPr lang="en-US" dirty="0" smtClean="0"/>
                        <a:t>LIO+, LSO-, RIO+</a:t>
                      </a:r>
                      <a:endParaRPr lang="en-US" dirty="0"/>
                    </a:p>
                  </a:txBody>
                  <a:tcPr/>
                </a:tc>
                <a:tc>
                  <a:txBody>
                    <a:bodyPr/>
                    <a:lstStyle/>
                    <a:p>
                      <a:r>
                        <a:rPr lang="en-US" dirty="0" smtClean="0"/>
                        <a:t>7Δ BDRE small range single vision</a:t>
                      </a:r>
                      <a:endParaRPr lang="en-US" dirty="0"/>
                    </a:p>
                  </a:txBody>
                  <a:tcPr/>
                </a:tc>
                <a:tc>
                  <a:txBody>
                    <a:bodyPr/>
                    <a:lstStyle/>
                    <a:p>
                      <a:r>
                        <a:rPr lang="en-US" dirty="0" smtClean="0"/>
                        <a:t>Titmus 400”</a:t>
                      </a:r>
                      <a:endParaRPr lang="en-US" dirty="0"/>
                    </a:p>
                  </a:txBody>
                  <a:tcPr/>
                </a:tc>
              </a:tr>
            </a:tbl>
          </a:graphicData>
        </a:graphic>
      </p:graphicFrame>
      <p:pic>
        <p:nvPicPr>
          <p:cNvPr id="4" name="Picture 3" descr="earp.w9. 3.JPG"/>
          <p:cNvPicPr/>
          <p:nvPr/>
        </p:nvPicPr>
        <p:blipFill>
          <a:blip r:embed="rId2"/>
          <a:stretch>
            <a:fillRect/>
          </a:stretch>
        </p:blipFill>
        <p:spPr>
          <a:xfrm>
            <a:off x="4409060" y="-487928"/>
            <a:ext cx="4316095" cy="3237331"/>
          </a:xfrm>
          <a:prstGeom prst="rect">
            <a:avLst/>
          </a:prstGeom>
        </p:spPr>
      </p:pic>
      <p:sp>
        <p:nvSpPr>
          <p:cNvPr id="7" name="TextBox 6"/>
          <p:cNvSpPr txBox="1"/>
          <p:nvPr/>
        </p:nvSpPr>
        <p:spPr>
          <a:xfrm>
            <a:off x="457200" y="1360119"/>
            <a:ext cx="2702446" cy="584776"/>
          </a:xfrm>
          <a:prstGeom prst="rect">
            <a:avLst/>
          </a:prstGeom>
          <a:noFill/>
        </p:spPr>
        <p:txBody>
          <a:bodyPr wrap="square" rtlCol="0">
            <a:spAutoFit/>
          </a:bodyPr>
          <a:lstStyle/>
          <a:p>
            <a:r>
              <a:rPr lang="en-US" sz="3200" dirty="0" smtClean="0"/>
              <a:t>LSR slippage</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LSR slippage</a:t>
            </a:r>
            <a:endParaRPr lang="en-US" dirty="0"/>
          </a:p>
        </p:txBody>
      </p:sp>
      <p:sp>
        <p:nvSpPr>
          <p:cNvPr id="3" name="Content Placeholder 2"/>
          <p:cNvSpPr>
            <a:spLocks noGrp="1"/>
          </p:cNvSpPr>
          <p:nvPr>
            <p:ph sz="quarter" idx="1"/>
          </p:nvPr>
        </p:nvSpPr>
        <p:spPr/>
        <p:txBody>
          <a:bodyPr>
            <a:normAutofit fontScale="92500" lnSpcReduction="20000"/>
          </a:bodyPr>
          <a:lstStyle/>
          <a:p>
            <a:r>
              <a:rPr lang="en-US" b="1" dirty="0" smtClean="0"/>
              <a:t>FINDINGS</a:t>
            </a:r>
            <a:r>
              <a:rPr lang="en-US" dirty="0" smtClean="0"/>
              <a:t>:</a:t>
            </a:r>
          </a:p>
          <a:p>
            <a:r>
              <a:rPr lang="en-US" dirty="0" smtClean="0"/>
              <a:t>LSR 7.5 mm from original insertion</a:t>
            </a:r>
          </a:p>
          <a:p>
            <a:r>
              <a:rPr lang="en-US" dirty="0" smtClean="0"/>
              <a:t>LSO caught up in insertion</a:t>
            </a:r>
          </a:p>
          <a:p>
            <a:r>
              <a:rPr lang="en-US" b="1" dirty="0" smtClean="0"/>
              <a:t>SURGERY</a:t>
            </a:r>
            <a:r>
              <a:rPr lang="en-US" dirty="0" smtClean="0"/>
              <a:t>:</a:t>
            </a:r>
          </a:p>
          <a:p>
            <a:r>
              <a:rPr lang="en-US" dirty="0" smtClean="0"/>
              <a:t>LSO bluntly dissected away from LSR insertion</a:t>
            </a:r>
          </a:p>
          <a:p>
            <a:r>
              <a:rPr lang="en-US" dirty="0" smtClean="0"/>
              <a:t>LSR advanced to ~3mm recess [after springback test @ end of surgery], 5/0 Vicryl, adjustable</a:t>
            </a:r>
          </a:p>
          <a:p>
            <a:r>
              <a:rPr lang="en-US" dirty="0" smtClean="0"/>
              <a:t>LIR recess 0mm, 6/0 </a:t>
            </a:r>
            <a:r>
              <a:rPr lang="en-US" dirty="0" err="1" smtClean="0"/>
              <a:t>mersilene</a:t>
            </a:r>
            <a:r>
              <a:rPr lang="en-US" dirty="0" smtClean="0"/>
              <a:t> adjustable and 5/0 vicryl ‘braces’</a:t>
            </a:r>
          </a:p>
          <a:p>
            <a:r>
              <a:rPr lang="en-US" dirty="0" smtClean="0"/>
              <a:t>S/</a:t>
            </a:r>
            <a:r>
              <a:rPr lang="en-US" dirty="0" err="1" smtClean="0"/>
              <a:t>c</a:t>
            </a:r>
            <a:r>
              <a:rPr lang="en-US" dirty="0" smtClean="0"/>
              <a:t> </a:t>
            </a:r>
            <a:r>
              <a:rPr lang="en-US" dirty="0" err="1" smtClean="0"/>
              <a:t>dexa</a:t>
            </a:r>
            <a:r>
              <a:rPr lang="en-US" dirty="0" smtClean="0"/>
              <a:t>. Topical </a:t>
            </a:r>
            <a:r>
              <a:rPr lang="en-US" dirty="0" err="1" smtClean="0"/>
              <a:t>Betadine</a:t>
            </a:r>
            <a:r>
              <a:rPr lang="en-US" dirty="0" smtClean="0"/>
              <a:t>, Voltaren</a:t>
            </a:r>
          </a:p>
          <a:p>
            <a:r>
              <a:rPr lang="en-US" b="1" dirty="0" smtClean="0"/>
              <a:t>Adjustment:</a:t>
            </a:r>
            <a:endParaRPr lang="en-US" dirty="0" smtClean="0"/>
          </a:p>
          <a:p>
            <a:r>
              <a:rPr lang="en-US" dirty="0" smtClean="0"/>
              <a:t>Looked fine – good range single to L, to R, 15-20 deg up &amp; down.</a:t>
            </a:r>
          </a:p>
          <a:p>
            <a:r>
              <a:rPr lang="en-US" dirty="0" smtClean="0"/>
              <a:t>LIR Mersilene  and vicryl tied off</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Superior rectus slippage</a:t>
            </a:r>
            <a:endParaRPr lang="en-US" dirty="0"/>
          </a:p>
        </p:txBody>
      </p:sp>
      <p:sp>
        <p:nvSpPr>
          <p:cNvPr id="3" name="Content Placeholder 2"/>
          <p:cNvSpPr>
            <a:spLocks noGrp="1"/>
          </p:cNvSpPr>
          <p:nvPr>
            <p:ph sz="quarter" idx="1"/>
          </p:nvPr>
        </p:nvSpPr>
        <p:spPr/>
        <p:txBody>
          <a:bodyPr>
            <a:normAutofit/>
          </a:bodyPr>
          <a:lstStyle/>
          <a:p>
            <a:r>
              <a:rPr lang="en-US" dirty="0" smtClean="0"/>
              <a:t>It is important to separate the SR / SO connection (</a:t>
            </a:r>
            <a:r>
              <a:rPr lang="en-US" dirty="0" err="1" smtClean="0"/>
              <a:t>frenulum</a:t>
            </a:r>
            <a:r>
              <a:rPr lang="en-US" dirty="0" smtClean="0"/>
              <a:t>) when you do SR Rc and especially when you transpose. </a:t>
            </a:r>
          </a:p>
          <a:p>
            <a:r>
              <a:rPr lang="en-US" dirty="0" smtClean="0"/>
              <a:t>Otherwise, the SO drags with the SR and can lead to possible non-adherence on a hang back. </a:t>
            </a:r>
          </a:p>
          <a:p>
            <a:r>
              <a:rPr lang="en-US" dirty="0" smtClean="0"/>
              <a:t>The other possibility is that when I adjusted x2, it did not take up the slack fully, and then later it did. </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 Greenwald</a:t>
            </a:r>
            <a:endParaRPr lang="en-US" dirty="0"/>
          </a:p>
        </p:txBody>
      </p:sp>
      <p:sp>
        <p:nvSpPr>
          <p:cNvPr id="3" name="Content Placeholder 2"/>
          <p:cNvSpPr>
            <a:spLocks noGrp="1"/>
          </p:cNvSpPr>
          <p:nvPr>
            <p:ph sz="quarter" idx="1"/>
          </p:nvPr>
        </p:nvSpPr>
        <p:spPr/>
        <p:txBody>
          <a:bodyPr>
            <a:normAutofit/>
          </a:bodyPr>
          <a:lstStyle/>
          <a:p>
            <a:r>
              <a:rPr lang="en-US" dirty="0" smtClean="0"/>
              <a:t>I always use a non-absorbable suture (usually 6-0 Mersilene) when doing superior rectus hang-back, my preferred technique for large (&gt;6 mm) SR recessions. ….There is a persistent bump at the knot site, but it's well behind the upper lid and has never caused a problem in my experience</a:t>
            </a:r>
          </a:p>
          <a:p>
            <a:endParaRPr lang="en-US" dirty="0" smtClean="0"/>
          </a:p>
          <a:p>
            <a:r>
              <a:rPr lang="en-US" dirty="0" smtClean="0"/>
              <a:t>also Irene Ludwig </a:t>
            </a:r>
          </a:p>
          <a:p>
            <a:endParaRPr lang="en-US" dirty="0" smtClean="0"/>
          </a:p>
          <a:p>
            <a:r>
              <a:rPr lang="en-US" dirty="0" smtClean="0"/>
              <a:t>LK: increasingly using non-absorbable for </a:t>
            </a:r>
            <a:r>
              <a:rPr lang="en-US" dirty="0" smtClean="0"/>
              <a:t>SR</a:t>
            </a:r>
            <a:endParaRPr lang="en-US" dirty="0" smtClean="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Slipped muscle : IR</a:t>
            </a:r>
            <a:endParaRPr lang="en-US" dirty="0"/>
          </a:p>
        </p:txBody>
      </p:sp>
      <p:sp>
        <p:nvSpPr>
          <p:cNvPr id="3" name="Content Placeholder 2"/>
          <p:cNvSpPr>
            <a:spLocks noGrp="1"/>
          </p:cNvSpPr>
          <p:nvPr>
            <p:ph sz="quarter" idx="1"/>
          </p:nvPr>
        </p:nvSpPr>
        <p:spPr/>
        <p:txBody>
          <a:bodyPr>
            <a:normAutofit/>
          </a:bodyPr>
          <a:lstStyle/>
          <a:p>
            <a:r>
              <a:rPr lang="en-US" b="1" u="sng" dirty="0" smtClean="0">
                <a:hlinkClick r:id="rId2"/>
              </a:rPr>
              <a:t>Natalie C. Kerr, </a:t>
            </a:r>
            <a:r>
              <a:rPr lang="en-US" b="1" u="sng" dirty="0" smtClean="0">
                <a:hlinkClick r:id="rId2"/>
              </a:rPr>
              <a:t>Tennessee</a:t>
            </a:r>
            <a:endParaRPr lang="en-US" b="1" u="sng" dirty="0" smtClean="0"/>
          </a:p>
          <a:p>
            <a:pPr>
              <a:buNone/>
            </a:pPr>
            <a:endParaRPr lang="en-US" dirty="0" smtClean="0"/>
          </a:p>
          <a:p>
            <a:r>
              <a:rPr lang="en-US" b="1" u="sng" dirty="0" smtClean="0">
                <a:hlinkClick r:id="rId2"/>
              </a:rPr>
              <a:t>Role of Thyroid Eye Disease and Other Factors in the Overcorrection of Hypotropia Following Unilateral Adjustable Suture Recession of the Inferior </a:t>
            </a:r>
            <a:r>
              <a:rPr lang="en-US" b="1" u="sng" dirty="0" smtClean="0">
                <a:hlinkClick r:id="rId2"/>
              </a:rPr>
              <a:t>Rectus</a:t>
            </a:r>
          </a:p>
          <a:p>
            <a:pPr>
              <a:buNone/>
            </a:pPr>
            <a:endParaRPr lang="en-US" b="1" u="sng" dirty="0" smtClean="0">
              <a:hlinkClick r:id="rId2"/>
            </a:endParaRPr>
          </a:p>
          <a:p>
            <a:r>
              <a:rPr lang="en-US" dirty="0" smtClean="0"/>
              <a:t>Trans Am </a:t>
            </a:r>
            <a:r>
              <a:rPr lang="en-US" dirty="0" err="1" smtClean="0"/>
              <a:t>Ophthalmol</a:t>
            </a:r>
            <a:r>
              <a:rPr lang="en-US" dirty="0" smtClean="0"/>
              <a:t> Soc. 2011 December	</a:t>
            </a:r>
          </a:p>
          <a:p>
            <a:endParaRPr lang="en-US" b="1" u="sng" dirty="0" smtClean="0">
              <a:hlinkClick r:id="rId2"/>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Progressive over correction after IR recession  POCIR</a:t>
            </a:r>
            <a:endParaRPr lang="en-US" dirty="0"/>
          </a:p>
        </p:txBody>
      </p:sp>
      <p:pic>
        <p:nvPicPr>
          <p:cNvPr id="4" name="Content Placeholder 3" descr="kerr POCIR.tiff"/>
          <p:cNvPicPr>
            <a:picLocks noGrp="1" noChangeAspect="1"/>
          </p:cNvPicPr>
          <p:nvPr>
            <p:ph sz="quarter" idx="1"/>
          </p:nvPr>
        </p:nvPicPr>
        <p:blipFill>
          <a:blip r:embed="rId2"/>
          <a:srcRect t="-23536" b="-23536"/>
          <a:stretch>
            <a:fillRect/>
          </a:stretch>
        </p:blipFill>
        <p:spPr>
          <a:xfrm>
            <a:off x="457200" y="804864"/>
            <a:ext cx="8229600" cy="4525963"/>
          </a:xfrm>
        </p:spPr>
      </p:pic>
      <p:sp>
        <p:nvSpPr>
          <p:cNvPr id="5" name="TextBox 4"/>
          <p:cNvSpPr txBox="1"/>
          <p:nvPr/>
        </p:nvSpPr>
        <p:spPr>
          <a:xfrm>
            <a:off x="225862" y="5330827"/>
            <a:ext cx="7527233" cy="369332"/>
          </a:xfrm>
          <a:prstGeom prst="rect">
            <a:avLst/>
          </a:prstGeom>
          <a:noFill/>
        </p:spPr>
        <p:txBody>
          <a:bodyPr wrap="none" rtlCol="0">
            <a:spAutoFit/>
          </a:bodyPr>
          <a:lstStyle/>
          <a:p>
            <a:r>
              <a:rPr lang="en-US" dirty="0" smtClean="0"/>
              <a:t>TED: POCIR common with absorbable suture, uncommon with non-absorbable</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Progressive over correction after IR recession  POCIR – non-thyroid</a:t>
            </a:r>
            <a:endParaRPr lang="en-US" dirty="0"/>
          </a:p>
        </p:txBody>
      </p:sp>
      <p:sp>
        <p:nvSpPr>
          <p:cNvPr id="3" name="Content Placeholder 2"/>
          <p:cNvSpPr>
            <a:spLocks noGrp="1"/>
          </p:cNvSpPr>
          <p:nvPr>
            <p:ph sz="quarter" idx="1"/>
          </p:nvPr>
        </p:nvSpPr>
        <p:spPr/>
        <p:txBody>
          <a:bodyPr/>
          <a:lstStyle/>
          <a:p>
            <a:pPr>
              <a:buNone/>
            </a:pPr>
            <a:r>
              <a:rPr lang="en-US" dirty="0" smtClean="0"/>
              <a:t>Variable rates POCIR with absorbable sutures</a:t>
            </a:r>
          </a:p>
          <a:p>
            <a:r>
              <a:rPr lang="en-US" dirty="0" smtClean="0"/>
              <a:t>Kerr 0%</a:t>
            </a:r>
          </a:p>
          <a:p>
            <a:r>
              <a:rPr lang="en-US" dirty="0" smtClean="0"/>
              <a:t>Springer 10%</a:t>
            </a:r>
          </a:p>
          <a:p>
            <a:pPr>
              <a:buNone/>
            </a:pPr>
            <a:endParaRPr lang="en-US" dirty="0" smtClean="0"/>
          </a:p>
          <a:p>
            <a:pPr>
              <a:buNone/>
            </a:pPr>
            <a:r>
              <a:rPr lang="en-US" dirty="0" smtClean="0"/>
              <a:t>Non- absorbable sutures:  near 0% in all</a:t>
            </a:r>
          </a:p>
          <a:p>
            <a:pPr>
              <a:buNone/>
            </a:pP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Inadvertent </a:t>
            </a:r>
            <a:r>
              <a:rPr lang="en-US" dirty="0" err="1" smtClean="0"/>
              <a:t>transection</a:t>
            </a:r>
            <a:r>
              <a:rPr lang="en-US" dirty="0" smtClean="0"/>
              <a:t> of </a:t>
            </a:r>
            <a:r>
              <a:rPr lang="en-US" dirty="0" err="1" smtClean="0"/>
              <a:t>inf</a:t>
            </a:r>
            <a:r>
              <a:rPr lang="en-US" dirty="0" smtClean="0"/>
              <a:t> rectus </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25 cases of lost muscle</a:t>
            </a:r>
          </a:p>
          <a:p>
            <a:r>
              <a:rPr lang="en-US" dirty="0" smtClean="0"/>
              <a:t>21/25 during strabismus surgery</a:t>
            </a:r>
          </a:p>
          <a:p>
            <a:r>
              <a:rPr lang="en-US" dirty="0" smtClean="0"/>
              <a:t>6/21: inadvertent IR or SR </a:t>
            </a:r>
            <a:r>
              <a:rPr lang="en-US" dirty="0" err="1" smtClean="0"/>
              <a:t>transection</a:t>
            </a:r>
            <a:r>
              <a:rPr lang="en-US" dirty="0" smtClean="0"/>
              <a:t> when operating on </a:t>
            </a:r>
            <a:r>
              <a:rPr lang="en-US" dirty="0" err="1" smtClean="0"/>
              <a:t>inf</a:t>
            </a:r>
            <a:r>
              <a:rPr lang="en-US" dirty="0" smtClean="0"/>
              <a:t>  or sup </a:t>
            </a:r>
            <a:r>
              <a:rPr lang="en-US" dirty="0" err="1" smtClean="0"/>
              <a:t>obl</a:t>
            </a:r>
            <a:endParaRPr lang="en-US" dirty="0" smtClean="0"/>
          </a:p>
          <a:p>
            <a:endParaRPr lang="en-US" dirty="0" smtClean="0"/>
          </a:p>
          <a:p>
            <a:endParaRPr lang="en-US" dirty="0" smtClean="0"/>
          </a:p>
          <a:p>
            <a:endParaRPr lang="en-US" dirty="0" smtClean="0"/>
          </a:p>
          <a:p>
            <a:pPr>
              <a:buNone/>
            </a:pPr>
            <a:endParaRPr lang="en-US" dirty="0" smtClean="0"/>
          </a:p>
          <a:p>
            <a:r>
              <a:rPr lang="en-US" dirty="0" err="1" smtClean="0"/>
              <a:t>Plager</a:t>
            </a:r>
            <a:r>
              <a:rPr lang="en-US" dirty="0" smtClean="0"/>
              <a:t> DA, Parks MM. </a:t>
            </a:r>
          </a:p>
          <a:p>
            <a:r>
              <a:rPr lang="en-US" dirty="0" smtClean="0"/>
              <a:t>Recognition and repair of the slipped rectus muscle. </a:t>
            </a:r>
          </a:p>
          <a:p>
            <a:r>
              <a:rPr lang="en-US" dirty="0" smtClean="0"/>
              <a:t>J </a:t>
            </a:r>
            <a:r>
              <a:rPr lang="en-US" dirty="0" err="1" smtClean="0"/>
              <a:t>Pediatr</a:t>
            </a:r>
            <a:r>
              <a:rPr lang="en-US" dirty="0" smtClean="0"/>
              <a:t> </a:t>
            </a:r>
            <a:r>
              <a:rPr lang="en-US" dirty="0" err="1" smtClean="0"/>
              <a:t>Ophthalmol</a:t>
            </a:r>
            <a:r>
              <a:rPr lang="en-US" dirty="0" smtClean="0"/>
              <a:t> Strabismus 1988;25:270-4</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57200" y="1600200"/>
            <a:ext cx="8363272" cy="4525963"/>
          </a:xfrm>
          <a:prstGeom prst="rect">
            <a:avLst/>
          </a:prstGeom>
        </p:spPr>
        <p:txBody>
          <a:bodyPr>
            <a:normAutofit/>
          </a:bodyPr>
          <a:lstStyle/>
          <a:p>
            <a:r>
              <a:rPr lang="en-AU" sz="2400" dirty="0" smtClean="0"/>
              <a:t>6 y o boy</a:t>
            </a:r>
          </a:p>
          <a:p>
            <a:r>
              <a:rPr lang="en-AU" sz="2400" dirty="0" smtClean="0"/>
              <a:t>Referred for a 2</a:t>
            </a:r>
            <a:r>
              <a:rPr lang="en-AU" sz="2400" baseline="30000" dirty="0" smtClean="0"/>
              <a:t>nd</a:t>
            </a:r>
            <a:r>
              <a:rPr lang="en-AU" sz="2400" dirty="0" smtClean="0"/>
              <a:t> opinion 3w post </a:t>
            </a:r>
            <a:r>
              <a:rPr lang="en-AU" sz="2400" dirty="0" err="1" smtClean="0"/>
              <a:t>Sx</a:t>
            </a:r>
            <a:r>
              <a:rPr lang="en-AU" sz="2400" dirty="0" smtClean="0"/>
              <a:t> with RH.</a:t>
            </a:r>
          </a:p>
          <a:p>
            <a:r>
              <a:rPr lang="en-AU" sz="2400" dirty="0" smtClean="0"/>
              <a:t>“V” pattern LET since 2 y o. </a:t>
            </a:r>
          </a:p>
          <a:p>
            <a:r>
              <a:rPr lang="en-AU" sz="2400" dirty="0" smtClean="0"/>
              <a:t>Glasses: +2.50 OU (cyclo +5.00) and had patch to R.</a:t>
            </a:r>
          </a:p>
          <a:p>
            <a:r>
              <a:rPr lang="en-AU" sz="2400" dirty="0" smtClean="0"/>
              <a:t>Had BMR (</a:t>
            </a:r>
            <a:r>
              <a:rPr lang="en-AU" dirty="0" smtClean="0"/>
              <a:t>5</a:t>
            </a:r>
            <a:r>
              <a:rPr lang="en-AU" sz="2400" dirty="0" smtClean="0"/>
              <a:t> to 11mm from the limbus) + </a:t>
            </a:r>
            <a:r>
              <a:rPr lang="en-AU" sz="2400" dirty="0" err="1" smtClean="0"/>
              <a:t>bil</a:t>
            </a:r>
            <a:r>
              <a:rPr lang="en-AU" sz="2400" dirty="0" smtClean="0"/>
              <a:t> IO </a:t>
            </a:r>
            <a:r>
              <a:rPr lang="en-AU" sz="2400" dirty="0" err="1" smtClean="0"/>
              <a:t>myectomy</a:t>
            </a:r>
            <a:endParaRPr lang="en-AU" sz="2400" dirty="0" smtClean="0"/>
          </a:p>
          <a:p>
            <a:r>
              <a:rPr lang="en-AU" sz="2400" u="sng" dirty="0" smtClean="0"/>
              <a:t>D1:</a:t>
            </a:r>
            <a:r>
              <a:rPr lang="en-AU" sz="2400" dirty="0" smtClean="0"/>
              <a:t> RH with depression deficit greater on </a:t>
            </a:r>
            <a:r>
              <a:rPr lang="en-AU" sz="2400" dirty="0" err="1" smtClean="0"/>
              <a:t>aBduction</a:t>
            </a:r>
            <a:r>
              <a:rPr lang="en-AU" sz="2400" dirty="0" smtClean="0"/>
              <a:t>.</a:t>
            </a:r>
          </a:p>
          <a:p>
            <a:r>
              <a:rPr lang="en-AU" sz="2400" u="sng" dirty="0" smtClean="0"/>
              <a:t>3w</a:t>
            </a:r>
            <a:r>
              <a:rPr lang="en-AU" sz="2400" dirty="0" smtClean="0"/>
              <a:t>: </a:t>
            </a:r>
            <a:r>
              <a:rPr lang="en-AU" sz="2400" dirty="0" err="1" smtClean="0"/>
              <a:t>sl</a:t>
            </a:r>
            <a:r>
              <a:rPr lang="en-AU" sz="2400" dirty="0" smtClean="0"/>
              <a:t> improvement of R depression, RIO OA. </a:t>
            </a:r>
            <a:endParaRPr lang="en-AU" sz="2400" dirty="0"/>
          </a:p>
        </p:txBody>
      </p:sp>
      <p:sp>
        <p:nvSpPr>
          <p:cNvPr id="2" name="Title 1"/>
          <p:cNvSpPr>
            <a:spLocks noGrp="1"/>
          </p:cNvSpPr>
          <p:nvPr>
            <p:ph type="title"/>
          </p:nvPr>
        </p:nvSpPr>
        <p:spPr/>
        <p:txBody>
          <a:bodyPr/>
          <a:lstStyle/>
          <a:p>
            <a:r>
              <a:rPr lang="en-AU" dirty="0" smtClean="0"/>
              <a:t>Persisting post op </a:t>
            </a:r>
            <a:r>
              <a:rPr lang="en-AU" dirty="0" err="1" smtClean="0"/>
              <a:t>hypertropia</a:t>
            </a:r>
            <a:endParaRPr lang="en-AU"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984762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Slipped muscle : MR</a:t>
            </a:r>
            <a:endParaRPr lang="en-US" dirty="0"/>
          </a:p>
        </p:txBody>
      </p:sp>
      <p:sp>
        <p:nvSpPr>
          <p:cNvPr id="3" name="Content Placeholder 2"/>
          <p:cNvSpPr>
            <a:spLocks noGrp="1"/>
          </p:cNvSpPr>
          <p:nvPr>
            <p:ph sz="quarter" idx="1"/>
          </p:nvPr>
        </p:nvSpPr>
        <p:spPr/>
        <p:txBody>
          <a:bodyPr>
            <a:normAutofit/>
          </a:bodyPr>
          <a:lstStyle/>
          <a:p>
            <a:r>
              <a:rPr lang="en-US" dirty="0" smtClean="0"/>
              <a:t>2.5 </a:t>
            </a:r>
            <a:r>
              <a:rPr lang="en-US" dirty="0" err="1" smtClean="0"/>
              <a:t>y</a:t>
            </a:r>
            <a:r>
              <a:rPr lang="en-US" dirty="0" smtClean="0"/>
              <a:t>. 	ET since age 12m. CR +2. </a:t>
            </a:r>
          </a:p>
          <a:p>
            <a:r>
              <a:rPr lang="en-US" dirty="0" smtClean="0"/>
              <a:t>ET cc 30 [sc 35], ET’ cc 35</a:t>
            </a:r>
          </a:p>
          <a:p>
            <a:r>
              <a:rPr lang="en-US" dirty="0" smtClean="0"/>
              <a:t>BMR 5mm</a:t>
            </a:r>
          </a:p>
          <a:p>
            <a:r>
              <a:rPr lang="en-US" dirty="0" smtClean="0"/>
              <a:t>Seen 4-5h after surgery</a:t>
            </a:r>
          </a:p>
          <a:p>
            <a:r>
              <a:rPr lang="en-US" dirty="0" smtClean="0"/>
              <a:t>PERFECT alignment – demonstrate symmetry of corneal light reflections to parents</a:t>
            </a:r>
          </a:p>
          <a:p>
            <a:r>
              <a:rPr lang="en-US" dirty="0" smtClean="0"/>
              <a:t>‘see me 7-10 days…email me a photo if you have any concerns’</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52426" y="1463040"/>
            <a:ext cx="7680960" cy="4724400"/>
          </a:xfrm>
          <a:prstGeom prst="rect">
            <a:avLst/>
          </a:prstGeom>
        </p:spPr>
        <p:txBody>
          <a:bodyPr>
            <a:normAutofit/>
          </a:bodyPr>
          <a:lstStyle/>
          <a:p>
            <a:r>
              <a:rPr lang="en-AU" sz="3200" dirty="0" smtClean="0"/>
              <a:t>RVA 6/12cc	LVA 6/9cc</a:t>
            </a:r>
          </a:p>
          <a:p>
            <a:r>
              <a:rPr lang="en-AU" sz="3200" dirty="0" err="1" smtClean="0"/>
              <a:t>sl</a:t>
            </a:r>
            <a:r>
              <a:rPr lang="en-AU" sz="3200" dirty="0" smtClean="0"/>
              <a:t> under </a:t>
            </a:r>
            <a:r>
              <a:rPr lang="en-AU" sz="3200" dirty="0" err="1" smtClean="0"/>
              <a:t>plused</a:t>
            </a:r>
            <a:endParaRPr lang="en-AU" sz="3200" dirty="0" smtClean="0"/>
          </a:p>
          <a:p>
            <a:r>
              <a:rPr lang="en-AU" sz="3200" dirty="0" smtClean="0"/>
              <a:t>C-T : D	RH 25         	LET 16</a:t>
            </a:r>
          </a:p>
          <a:p>
            <a:r>
              <a:rPr lang="en-AU" sz="3200" dirty="0" smtClean="0"/>
              <a:t>         N	RH’	30 		LET’ 14</a:t>
            </a:r>
          </a:p>
          <a:p>
            <a:r>
              <a:rPr lang="en-AU" sz="3200" dirty="0" smtClean="0"/>
              <a:t>Up Gaze F extorted</a:t>
            </a:r>
          </a:p>
          <a:p>
            <a:r>
              <a:rPr lang="en-AU" sz="3200" dirty="0" smtClean="0"/>
              <a:t>Down Gaze F intorted</a:t>
            </a:r>
          </a:p>
        </p:txBody>
      </p:sp>
      <p:sp>
        <p:nvSpPr>
          <p:cNvPr id="2" name="Title 1"/>
          <p:cNvSpPr>
            <a:spLocks noGrp="1"/>
          </p:cNvSpPr>
          <p:nvPr>
            <p:ph type="title"/>
          </p:nvPr>
        </p:nvSpPr>
        <p:spPr/>
        <p:txBody>
          <a:bodyPr>
            <a:normAutofit/>
          </a:bodyPr>
          <a:lstStyle/>
          <a:p>
            <a:r>
              <a:rPr lang="en-AU" sz="4400" dirty="0" smtClean="0"/>
              <a:t>On Examination:</a:t>
            </a:r>
            <a:endParaRPr lang="en-AU" sz="4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137716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descr="C:\Users\Orly Halachmi\AppData\Local\Microsoft\Windows\Temporary Internet Files\Content.IE5\YJB2OQGJ\C.Payne.JPG"/>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180179" y="4581128"/>
            <a:ext cx="2784309" cy="2088232"/>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27" name="Picture 3" descr="C:\Users\Orly Halachmi\AppData\Local\Microsoft\Windows\Temporary Internet Files\Content.IE5\YJB2OQGJ\C.Payne (8).JPG"/>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203847" y="4617132"/>
            <a:ext cx="2751585" cy="2063689"/>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28" name="Picture 4" descr="C:\Users\Orly Halachmi\AppData\Local\Microsoft\Windows\Temporary Internet Files\Content.IE5\YJB2OQGJ\C.Payne (7).JPG"/>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144683" y="135396"/>
            <a:ext cx="2759290" cy="2069468"/>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29" name="Picture 5" descr="C:\Users\Orly Halachmi\AppData\Local\Microsoft\Windows\Temporary Internet Files\Content.IE5\YJB2OQGJ\C.Payne (1).JPG"/>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59832" y="2348880"/>
            <a:ext cx="2880320" cy="216024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30" name="Picture 6" descr="C:\Users\Orly Halachmi\AppData\Local\Microsoft\Windows\Temporary Internet Files\Content.IE5\YJB2OQGJ\C.Payne (2).JPG"/>
          <p:cNvPicPr>
            <a:picLocks noChangeAspect="1" noChangeArrowheads="1"/>
          </p:cNvPicPr>
          <p:nvPr/>
        </p:nvPicPr>
        <p:blipFill>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6011" y="144016"/>
            <a:ext cx="2747797" cy="2060848"/>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31" name="Picture 7" descr="C:\Users\Orly Halachmi\AppData\Local\Microsoft\Windows\Temporary Internet Files\Content.IE5\YJB2OQGJ\C.Payne (5).JPG"/>
          <p:cNvPicPr>
            <a:picLocks noChangeAspect="1" noChangeArrowheads="1"/>
          </p:cNvPicPr>
          <p:nvPr/>
        </p:nvPicPr>
        <p:blipFill>
          <a:blip r:embed="rId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1677" y="2420888"/>
            <a:ext cx="2662132" cy="1996599"/>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32" name="Picture 8" descr="C:\Users\Orly Halachmi\AppData\Local\Microsoft\Windows\Temporary Internet Files\Content.IE5\YJB2OQGJ\C.Payne (6).JPG"/>
          <p:cNvPicPr>
            <a:picLocks noChangeAspect="1" noChangeArrowheads="1"/>
          </p:cNvPicPr>
          <p:nvPr/>
        </p:nvPicPr>
        <p:blipFill>
          <a:blip r:embed="rId8"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252187" y="2348880"/>
            <a:ext cx="2712301" cy="2034226"/>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33" name="Picture 9" descr="C:\Users\Orly Halachmi\AppData\Local\Microsoft\Windows\Temporary Internet Files\Content.IE5\YJB2OQGJ\C.Payne (9).JPG"/>
          <p:cNvPicPr>
            <a:picLocks noChangeAspect="1" noChangeArrowheads="1"/>
          </p:cNvPicPr>
          <p:nvPr/>
        </p:nvPicPr>
        <p:blipFill>
          <a:blip r:embed="rId9"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1677" y="4653136"/>
            <a:ext cx="2662132" cy="1996599"/>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35" name="Picture 11" descr="C:\Users\Orly Halachmi\AppData\Local\Microsoft\Windows\Temporary Internet Files\Content.IE5\YJB2OQGJ\C.Payne (4).JPG"/>
          <p:cNvPicPr>
            <a:picLocks noChangeAspect="1" noChangeArrowheads="1"/>
          </p:cNvPicPr>
          <p:nvPr/>
        </p:nvPicPr>
        <p:blipFill>
          <a:blip r:embed="rId10"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59833" y="116632"/>
            <a:ext cx="2880320" cy="216024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5" name="TextBox 4"/>
          <p:cNvSpPr txBox="1"/>
          <p:nvPr/>
        </p:nvSpPr>
        <p:spPr>
          <a:xfrm>
            <a:off x="6804248" y="548680"/>
            <a:ext cx="1224136" cy="369332"/>
          </a:xfrm>
          <a:prstGeom prst="rect">
            <a:avLst/>
          </a:prstGeom>
          <a:noFill/>
        </p:spPr>
        <p:txBody>
          <a:bodyPr wrap="square" rtlCol="0">
            <a:spAutoFit/>
          </a:bodyPr>
          <a:lstStyle/>
          <a:p>
            <a:r>
              <a:rPr lang="en-AU" dirty="0" smtClean="0"/>
              <a:t>RIO OA +5</a:t>
            </a:r>
            <a:endParaRPr lang="en-AU" dirty="0"/>
          </a:p>
        </p:txBody>
      </p:sp>
      <p:sp>
        <p:nvSpPr>
          <p:cNvPr id="6" name="TextBox 5"/>
          <p:cNvSpPr txBox="1"/>
          <p:nvPr/>
        </p:nvSpPr>
        <p:spPr>
          <a:xfrm>
            <a:off x="3995936" y="4653136"/>
            <a:ext cx="1080120" cy="369332"/>
          </a:xfrm>
          <a:prstGeom prst="rect">
            <a:avLst/>
          </a:prstGeom>
          <a:noFill/>
        </p:spPr>
        <p:txBody>
          <a:bodyPr wrap="square" rtlCol="0">
            <a:spAutoFit/>
          </a:bodyPr>
          <a:lstStyle/>
          <a:p>
            <a:r>
              <a:rPr lang="en-AU" dirty="0" smtClean="0"/>
              <a:t>RIR UA -4</a:t>
            </a:r>
            <a:endParaRPr lang="en-AU" dirty="0"/>
          </a:p>
        </p:txBody>
      </p:sp>
      <p:sp>
        <p:nvSpPr>
          <p:cNvPr id="3" name="TextBox 2"/>
          <p:cNvSpPr txBox="1"/>
          <p:nvPr/>
        </p:nvSpPr>
        <p:spPr>
          <a:xfrm>
            <a:off x="3995936" y="2564904"/>
            <a:ext cx="1512168" cy="369332"/>
          </a:xfrm>
          <a:prstGeom prst="rect">
            <a:avLst/>
          </a:prstGeom>
          <a:noFill/>
        </p:spPr>
        <p:txBody>
          <a:bodyPr wrap="square" rtlCol="1">
            <a:spAutoFit/>
          </a:bodyPr>
          <a:lstStyle/>
          <a:p>
            <a:r>
              <a:rPr lang="en-US" dirty="0" smtClean="0"/>
              <a:t>RHT in PP </a:t>
            </a:r>
            <a:endParaRPr lang="he-IL"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006058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95536" y="1412776"/>
            <a:ext cx="8291264" cy="5184576"/>
          </a:xfrm>
          <a:prstGeom prst="rect">
            <a:avLst/>
          </a:prstGeom>
        </p:spPr>
        <p:txBody>
          <a:bodyPr>
            <a:normAutofit/>
          </a:bodyPr>
          <a:lstStyle/>
          <a:p>
            <a:pPr>
              <a:buNone/>
            </a:pPr>
            <a:endParaRPr lang="en-US" sz="3200" b="1" dirty="0" smtClean="0"/>
          </a:p>
          <a:p>
            <a:r>
              <a:rPr lang="en-US" sz="3200" b="1" dirty="0" smtClean="0"/>
              <a:t>Findings: RIO</a:t>
            </a:r>
            <a:r>
              <a:rPr lang="en-US" sz="3200" dirty="0" smtClean="0"/>
              <a:t> found to be </a:t>
            </a:r>
            <a:r>
              <a:rPr lang="en-US" sz="3200" dirty="0" smtClean="0"/>
              <a:t>normal</a:t>
            </a:r>
          </a:p>
          <a:p>
            <a:pPr>
              <a:buNone/>
            </a:pPr>
            <a:endParaRPr lang="en-AU" sz="3200" dirty="0" smtClean="0"/>
          </a:p>
          <a:p>
            <a:r>
              <a:rPr lang="en-US" sz="3200" b="1" dirty="0" smtClean="0"/>
              <a:t>RIR</a:t>
            </a:r>
            <a:r>
              <a:rPr lang="en-US" sz="3200" dirty="0" smtClean="0"/>
              <a:t> had </a:t>
            </a:r>
            <a:r>
              <a:rPr lang="en-US" sz="3200" dirty="0"/>
              <a:t>been </a:t>
            </a:r>
            <a:r>
              <a:rPr lang="en-US" sz="3200" dirty="0" err="1"/>
              <a:t>disinserted</a:t>
            </a:r>
            <a:r>
              <a:rPr lang="en-US" sz="3200" dirty="0"/>
              <a:t> and was not </a:t>
            </a:r>
            <a:r>
              <a:rPr lang="en-US" sz="3200" dirty="0" smtClean="0"/>
              <a:t>found.</a:t>
            </a:r>
            <a:endParaRPr lang="en-AU" sz="3200" dirty="0"/>
          </a:p>
        </p:txBody>
      </p:sp>
      <p:sp>
        <p:nvSpPr>
          <p:cNvPr id="2" name="Title 1"/>
          <p:cNvSpPr>
            <a:spLocks noGrp="1"/>
          </p:cNvSpPr>
          <p:nvPr>
            <p:ph type="title"/>
          </p:nvPr>
        </p:nvSpPr>
        <p:spPr/>
        <p:txBody>
          <a:bodyPr>
            <a:normAutofit fontScale="90000"/>
          </a:bodyPr>
          <a:lstStyle/>
          <a:p>
            <a:pPr algn="l"/>
            <a:r>
              <a:rPr lang="en-US" sz="4400" u="sng" dirty="0" smtClean="0"/>
              <a:t>Surgical findings</a:t>
            </a:r>
            <a:r>
              <a:rPr lang="en-US" sz="4400" u="sng" dirty="0" smtClean="0"/>
              <a:t> </a:t>
            </a:r>
            <a:br>
              <a:rPr lang="en-US" sz="4400" u="sng" dirty="0" smtClean="0"/>
            </a:br>
            <a:r>
              <a:rPr lang="en-US" sz="4400" u="sng" dirty="0" smtClean="0"/>
              <a:t>3w </a:t>
            </a:r>
            <a:r>
              <a:rPr lang="en-US" sz="4400" u="sng" dirty="0" smtClean="0"/>
              <a:t>post 1</a:t>
            </a:r>
            <a:r>
              <a:rPr lang="en-US" sz="4400" u="sng" baseline="30000" dirty="0" smtClean="0"/>
              <a:t>st</a:t>
            </a:r>
            <a:r>
              <a:rPr lang="en-US" sz="4400" u="sng" dirty="0" smtClean="0"/>
              <a:t> </a:t>
            </a:r>
            <a:r>
              <a:rPr lang="en-US" sz="4400" u="sng" dirty="0" smtClean="0"/>
              <a:t>Sx</a:t>
            </a:r>
            <a:endParaRPr lang="en-AU" sz="4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665226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מציין מיקום תוכן 2"/>
          <p:cNvSpPr>
            <a:spLocks noGrp="1"/>
          </p:cNvSpPr>
          <p:nvPr>
            <p:ph sz="quarter" idx="4294967295"/>
          </p:nvPr>
        </p:nvSpPr>
        <p:spPr>
          <a:xfrm>
            <a:off x="352426" y="1463040"/>
            <a:ext cx="7680960" cy="4724400"/>
          </a:xfrm>
          <a:prstGeom prst="rect">
            <a:avLst/>
          </a:prstGeom>
        </p:spPr>
        <p:txBody>
          <a:bodyPr/>
          <a:lstStyle/>
          <a:p>
            <a:r>
              <a:rPr lang="en-US" sz="3600" b="1" dirty="0" smtClean="0"/>
              <a:t>RIO</a:t>
            </a:r>
            <a:r>
              <a:rPr lang="en-US" sz="3600" dirty="0" smtClean="0"/>
              <a:t> </a:t>
            </a:r>
            <a:r>
              <a:rPr lang="en-US" sz="3600" dirty="0"/>
              <a:t>sutured just ant to </a:t>
            </a:r>
            <a:r>
              <a:rPr lang="en-US" sz="3600" dirty="0" err="1"/>
              <a:t>lat</a:t>
            </a:r>
            <a:r>
              <a:rPr lang="en-US" sz="3600" dirty="0"/>
              <a:t> edge RIR insertion.</a:t>
            </a:r>
            <a:endParaRPr lang="en-AU" sz="3600" dirty="0"/>
          </a:p>
          <a:p>
            <a:r>
              <a:rPr lang="en-US" sz="3600" dirty="0"/>
              <a:t>The lower ½ of the </a:t>
            </a:r>
            <a:r>
              <a:rPr lang="en-US" sz="3600" b="1" dirty="0" smtClean="0"/>
              <a:t>R MR+LR </a:t>
            </a:r>
            <a:r>
              <a:rPr lang="en-US" sz="3600" dirty="0"/>
              <a:t>sutured to the nasal and temporal edges of the RIR insertion.</a:t>
            </a:r>
            <a:endParaRPr lang="en-AU" sz="3600" dirty="0"/>
          </a:p>
          <a:p>
            <a:r>
              <a:rPr lang="en-US" sz="3600" b="1" dirty="0"/>
              <a:t>L LR </a:t>
            </a:r>
            <a:r>
              <a:rPr lang="en-US" sz="3600" dirty="0"/>
              <a:t>resected</a:t>
            </a:r>
            <a:endParaRPr lang="en-AU" sz="3600" dirty="0"/>
          </a:p>
          <a:p>
            <a:endParaRPr lang="he-IL" dirty="0"/>
          </a:p>
        </p:txBody>
      </p:sp>
      <p:sp>
        <p:nvSpPr>
          <p:cNvPr id="2" name="כותרת 1"/>
          <p:cNvSpPr>
            <a:spLocks noGrp="1"/>
          </p:cNvSpPr>
          <p:nvPr>
            <p:ph type="title"/>
          </p:nvPr>
        </p:nvSpPr>
        <p:spPr>
          <a:xfrm>
            <a:off x="352426" y="417984"/>
            <a:ext cx="7680960" cy="1066800"/>
          </a:xfrm>
        </p:spPr>
        <p:txBody>
          <a:bodyPr>
            <a:normAutofit fontScale="90000"/>
          </a:bodyPr>
          <a:lstStyle/>
          <a:p>
            <a:r>
              <a:rPr lang="en-US" b="1" dirty="0" smtClean="0"/>
              <a:t/>
            </a:r>
            <a:br>
              <a:rPr lang="en-US" b="1" dirty="0" smtClean="0"/>
            </a:b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
            </a:r>
            <a:br>
              <a:rPr lang="en-US" b="1" dirty="0" smtClean="0"/>
            </a:br>
            <a:r>
              <a:rPr lang="en-US" sz="4900" b="1" dirty="0" smtClean="0"/>
              <a:t>Procedure</a:t>
            </a:r>
            <a:r>
              <a:rPr lang="en-US" sz="4900" b="1" dirty="0"/>
              <a:t>:</a:t>
            </a:r>
            <a:r>
              <a:rPr lang="en-AU" sz="4900" dirty="0"/>
              <a:t/>
            </a:r>
            <a:br>
              <a:rPr lang="en-AU" sz="4900" dirty="0"/>
            </a:br>
            <a:endParaRPr lang="he-IL" sz="49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558236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57200" y="1412776"/>
            <a:ext cx="5050904" cy="5166574"/>
          </a:xfrm>
          <a:prstGeom prst="rect">
            <a:avLst/>
          </a:prstGeom>
        </p:spPr>
        <p:txBody>
          <a:bodyPr/>
          <a:lstStyle/>
          <a:p>
            <a:r>
              <a:rPr lang="en-AU" sz="3200" dirty="0" smtClean="0"/>
              <a:t>Infrequent diplopia</a:t>
            </a:r>
          </a:p>
          <a:p>
            <a:r>
              <a:rPr lang="en-AU" sz="3200" dirty="0" smtClean="0"/>
              <a:t>Straight for D</a:t>
            </a:r>
            <a:r>
              <a:rPr lang="en-AU" sz="3200" dirty="0" smtClean="0"/>
              <a:t>&amp;</a:t>
            </a:r>
            <a:r>
              <a:rPr lang="en-AU" sz="3200" dirty="0" smtClean="0"/>
              <a:t>N</a:t>
            </a:r>
            <a:endParaRPr lang="en-AU" sz="3200" dirty="0" smtClean="0"/>
          </a:p>
          <a:p>
            <a:r>
              <a:rPr lang="en-AU" sz="3200" dirty="0" smtClean="0"/>
              <a:t>Some sensory fusion</a:t>
            </a:r>
            <a:endParaRPr lang="en-AU" sz="3200" dirty="0" smtClean="0"/>
          </a:p>
          <a:p>
            <a:r>
              <a:rPr lang="en-AU" sz="3200" dirty="0" smtClean="0"/>
              <a:t>DG: </a:t>
            </a:r>
            <a:r>
              <a:rPr lang="en-AU" sz="3200" dirty="0" err="1" smtClean="0"/>
              <a:t>sl</a:t>
            </a:r>
            <a:r>
              <a:rPr lang="en-AU" sz="3200" dirty="0" smtClean="0"/>
              <a:t> restriction (R),</a:t>
            </a:r>
          </a:p>
          <a:p>
            <a:r>
              <a:rPr lang="en-AU" sz="3200" dirty="0" err="1" smtClean="0"/>
              <a:t>sl</a:t>
            </a:r>
            <a:r>
              <a:rPr lang="en-AU" sz="3200" dirty="0" smtClean="0"/>
              <a:t> ET on DG. </a:t>
            </a:r>
          </a:p>
          <a:p>
            <a:r>
              <a:rPr lang="en-AU" sz="3200" dirty="0" smtClean="0"/>
              <a:t>UG barely restricted</a:t>
            </a:r>
          </a:p>
          <a:p>
            <a:endParaRPr lang="en-AU" sz="3200" dirty="0" smtClean="0"/>
          </a:p>
          <a:p>
            <a:endParaRPr lang="en-AU" dirty="0"/>
          </a:p>
        </p:txBody>
      </p:sp>
      <p:sp>
        <p:nvSpPr>
          <p:cNvPr id="2" name="Title 1"/>
          <p:cNvSpPr>
            <a:spLocks noGrp="1"/>
          </p:cNvSpPr>
          <p:nvPr>
            <p:ph type="title"/>
          </p:nvPr>
        </p:nvSpPr>
        <p:spPr/>
        <p:txBody>
          <a:bodyPr/>
          <a:lstStyle/>
          <a:p>
            <a:r>
              <a:rPr lang="en-AU" sz="2800" dirty="0" smtClean="0"/>
              <a:t>3m post op:</a:t>
            </a:r>
            <a:br>
              <a:rPr lang="en-AU" sz="2800" dirty="0" smtClean="0"/>
            </a:br>
            <a:endParaRPr lang="en-AU" dirty="0"/>
          </a:p>
        </p:txBody>
      </p:sp>
      <p:pic>
        <p:nvPicPr>
          <p:cNvPr id="4" name="Picture 3" descr="C:\Users\Orly Halachmi\AppData\Local\Microsoft\Windows\Temporary Internet Files\Content.IE5\YJB2OQGJ\C.Payne28_2_11 (3).JPG"/>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724128" y="260648"/>
            <a:ext cx="2736304" cy="2052228"/>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5" name="Picture 2" descr="C:\Users\Orly Halachmi\AppData\Local\Microsoft\Windows\Temporary Internet Files\Content.IE5\YJB2OQGJ\C.Payne28_2_11 (2).JPG"/>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712635" y="2420888"/>
            <a:ext cx="2747797" cy="2060848"/>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6" name="Picture 4" descr="C:\Users\Orly Halachmi\AppData\Local\Microsoft\Windows\Temporary Internet Files\Content.IE5\YJB2OQGJ\C.Payne28_2_11.JPG"/>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796136" y="4581128"/>
            <a:ext cx="2664296" cy="1998222"/>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295668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79512" y="1556792"/>
            <a:ext cx="8784976" cy="5328592"/>
          </a:xfrm>
          <a:prstGeom prst="rect">
            <a:avLst/>
          </a:prstGeom>
        </p:spPr>
        <p:txBody>
          <a:bodyPr>
            <a:noAutofit/>
          </a:bodyPr>
          <a:lstStyle/>
          <a:p>
            <a:r>
              <a:rPr lang="en-AU" sz="2800" dirty="0"/>
              <a:t>3 </a:t>
            </a:r>
            <a:r>
              <a:rPr lang="en-AU" sz="2800" dirty="0" smtClean="0"/>
              <a:t>pts </a:t>
            </a:r>
            <a:r>
              <a:rPr lang="en-AU" sz="2800" dirty="0"/>
              <a:t>with snapped IR (between the muscle and its tendon, </a:t>
            </a:r>
            <a:r>
              <a:rPr lang="en-AU" sz="2800" dirty="0" smtClean="0"/>
              <a:t>8-10mm behind </a:t>
            </a:r>
            <a:r>
              <a:rPr lang="en-AU" sz="2800" dirty="0"/>
              <a:t>the insertion) during squint </a:t>
            </a:r>
            <a:r>
              <a:rPr lang="en-AU" sz="2800" dirty="0" smtClean="0"/>
              <a:t>Sx. </a:t>
            </a:r>
          </a:p>
          <a:p>
            <a:r>
              <a:rPr lang="en-AU" sz="2800" dirty="0" smtClean="0"/>
              <a:t>Treated: </a:t>
            </a:r>
            <a:r>
              <a:rPr lang="en-AU" sz="2800" dirty="0"/>
              <a:t>a modified inverse Knapp </a:t>
            </a:r>
            <a:r>
              <a:rPr lang="en-AU" sz="2800" dirty="0" smtClean="0"/>
              <a:t>procedure -  </a:t>
            </a:r>
            <a:r>
              <a:rPr lang="en-AU" sz="2800" dirty="0"/>
              <a:t>transposition of the</a:t>
            </a:r>
            <a:r>
              <a:rPr lang="en-AU" sz="2800" dirty="0" smtClean="0"/>
              <a:t> </a:t>
            </a:r>
            <a:r>
              <a:rPr lang="en-AU" sz="2800" dirty="0" err="1"/>
              <a:t>i</a:t>
            </a:r>
            <a:r>
              <a:rPr lang="en-AU" sz="2800" dirty="0" err="1" smtClean="0"/>
              <a:t>nf</a:t>
            </a:r>
            <a:r>
              <a:rPr lang="en-AU" sz="2800" dirty="0" smtClean="0"/>
              <a:t> </a:t>
            </a:r>
            <a:r>
              <a:rPr lang="en-AU" sz="2800" dirty="0"/>
              <a:t>halves of the horizontal</a:t>
            </a:r>
            <a:r>
              <a:rPr lang="en-AU" sz="2800" dirty="0" smtClean="0"/>
              <a:t> recti </a:t>
            </a:r>
            <a:r>
              <a:rPr lang="en-AU" sz="2800" dirty="0"/>
              <a:t>to the insertion of the </a:t>
            </a:r>
            <a:r>
              <a:rPr lang="en-AU" sz="2800" dirty="0" smtClean="0"/>
              <a:t>IR.  </a:t>
            </a:r>
            <a:endParaRPr lang="en-AU" sz="2800" dirty="0"/>
          </a:p>
          <a:p>
            <a:r>
              <a:rPr lang="en-AU" sz="2800" dirty="0"/>
              <a:t>1 pt was </a:t>
            </a:r>
            <a:r>
              <a:rPr lang="en-AU" sz="2800" dirty="0" smtClean="0"/>
              <a:t>ortho, </a:t>
            </a:r>
            <a:r>
              <a:rPr lang="en-AU" sz="2800" dirty="0"/>
              <a:t>1-needed</a:t>
            </a:r>
            <a:r>
              <a:rPr lang="en-AU" sz="2800" dirty="0" smtClean="0"/>
              <a:t> </a:t>
            </a:r>
            <a:r>
              <a:rPr lang="en-AU" sz="2800" dirty="0" err="1" smtClean="0"/>
              <a:t>Δ</a:t>
            </a:r>
            <a:r>
              <a:rPr lang="en-AU" sz="2800" dirty="0" smtClean="0"/>
              <a:t> </a:t>
            </a:r>
            <a:r>
              <a:rPr lang="en-AU" sz="2800" dirty="0"/>
              <a:t>and </a:t>
            </a:r>
            <a:r>
              <a:rPr lang="en-AU" sz="2800" dirty="0" smtClean="0"/>
              <a:t>1- reoperated. </a:t>
            </a:r>
            <a:endParaRPr lang="en-AU" sz="2800" dirty="0"/>
          </a:p>
          <a:p>
            <a:r>
              <a:rPr lang="en-AU" sz="2800" dirty="0" smtClean="0"/>
              <a:t>1 </a:t>
            </a:r>
            <a:r>
              <a:rPr lang="en-AU" sz="2800" dirty="0"/>
              <a:t>had good </a:t>
            </a:r>
            <a:r>
              <a:rPr lang="en-AU" sz="2800" dirty="0" err="1" smtClean="0"/>
              <a:t>infraduction</a:t>
            </a:r>
            <a:r>
              <a:rPr lang="en-AU" sz="2800" dirty="0" smtClean="0"/>
              <a:t>, </a:t>
            </a:r>
            <a:r>
              <a:rPr lang="en-AU" sz="2800" dirty="0"/>
              <a:t>2 limited.</a:t>
            </a:r>
            <a:r>
              <a:rPr lang="en-AU" sz="2800" dirty="0" smtClean="0"/>
              <a:t> </a:t>
            </a:r>
          </a:p>
          <a:p>
            <a:endParaRPr lang="en-AU" sz="2400" dirty="0" smtClean="0"/>
          </a:p>
          <a:p>
            <a:r>
              <a:rPr lang="en-AU" sz="2400" dirty="0" smtClean="0"/>
              <a:t>The </a:t>
            </a:r>
            <a:r>
              <a:rPr lang="en-AU" sz="2400" dirty="0"/>
              <a:t>snapped inferior rectus. Kowal et al, Aust N Z J </a:t>
            </a:r>
            <a:r>
              <a:rPr lang="en-AU" sz="2400" dirty="0" err="1" smtClean="0"/>
              <a:t>Ophth</a:t>
            </a:r>
            <a:r>
              <a:rPr lang="en-AU" sz="2400" dirty="0" smtClean="0"/>
              <a:t> 1998</a:t>
            </a:r>
            <a:endParaRPr lang="en-AU" sz="2400" dirty="0"/>
          </a:p>
        </p:txBody>
      </p:sp>
      <p:sp>
        <p:nvSpPr>
          <p:cNvPr id="2" name="Title 1"/>
          <p:cNvSpPr>
            <a:spLocks noGrp="1"/>
          </p:cNvSpPr>
          <p:nvPr>
            <p:ph type="title"/>
          </p:nvPr>
        </p:nvSpPr>
        <p:spPr/>
        <p:txBody>
          <a:bodyPr>
            <a:normAutofit/>
          </a:bodyPr>
          <a:lstStyle/>
          <a:p>
            <a:r>
              <a:rPr lang="en-AU" dirty="0" smtClean="0"/>
              <a:t>Discussion: surgical results (1)</a:t>
            </a:r>
            <a:endParaRPr lang="en-AU"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16363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52426" y="1628800"/>
            <a:ext cx="8540054" cy="5112568"/>
          </a:xfrm>
          <a:prstGeom prst="rect">
            <a:avLst/>
          </a:prstGeom>
        </p:spPr>
        <p:txBody>
          <a:bodyPr>
            <a:noAutofit/>
          </a:bodyPr>
          <a:lstStyle/>
          <a:p>
            <a:r>
              <a:rPr lang="en-AU" sz="3200" dirty="0" smtClean="0"/>
              <a:t>2 </a:t>
            </a:r>
            <a:r>
              <a:rPr lang="en-AU" sz="3200" dirty="0" err="1" smtClean="0"/>
              <a:t>pts</a:t>
            </a:r>
            <a:r>
              <a:rPr lang="en-AU" sz="3200" dirty="0" smtClean="0"/>
              <a:t> with ruptured IRM were Treated with modified Jensen transposition procedure : inferior  transposition of the </a:t>
            </a:r>
            <a:r>
              <a:rPr lang="en-AU" sz="3200" dirty="0" err="1" smtClean="0"/>
              <a:t>inf</a:t>
            </a:r>
            <a:r>
              <a:rPr lang="en-AU" sz="3200" dirty="0" smtClean="0"/>
              <a:t> halves of the horizontal recti w/o </a:t>
            </a:r>
            <a:r>
              <a:rPr lang="en-AU" sz="3200" dirty="0" err="1" smtClean="0"/>
              <a:t>disinsertion</a:t>
            </a:r>
            <a:r>
              <a:rPr lang="en-AU" sz="3200" dirty="0" smtClean="0"/>
              <a:t>. </a:t>
            </a:r>
          </a:p>
          <a:p>
            <a:r>
              <a:rPr lang="en-AU" sz="3200" dirty="0" smtClean="0"/>
              <a:t>Results: small overcorrection treated with prisms and </a:t>
            </a:r>
            <a:r>
              <a:rPr lang="en-AU" sz="3200" dirty="0" err="1" smtClean="0"/>
              <a:t>reop</a:t>
            </a:r>
            <a:r>
              <a:rPr lang="en-AU" sz="3200" dirty="0" smtClean="0"/>
              <a:t>. Both had SV in PP and 40</a:t>
            </a:r>
            <a:r>
              <a:rPr lang="en-AU" sz="3200" baseline="30000" dirty="0" smtClean="0"/>
              <a:t>o</a:t>
            </a:r>
            <a:r>
              <a:rPr lang="en-AU" sz="3200" dirty="0" smtClean="0"/>
              <a:t> of depression.</a:t>
            </a:r>
          </a:p>
          <a:p>
            <a:endParaRPr lang="en-AU" sz="3200" dirty="0" smtClean="0"/>
          </a:p>
          <a:p>
            <a:r>
              <a:rPr lang="en-AU" sz="1600" dirty="0" smtClean="0"/>
              <a:t>Surgical management of strabismus after rupture of the inferior rectus muscle. </a:t>
            </a:r>
            <a:r>
              <a:rPr lang="en-AU" sz="1600" dirty="0" err="1" smtClean="0"/>
              <a:t>Paysse</a:t>
            </a:r>
            <a:r>
              <a:rPr lang="en-AU" sz="1600" dirty="0" smtClean="0"/>
              <a:t> EA et al. JAAPOS 2000 </a:t>
            </a:r>
            <a:endParaRPr lang="en-AU" sz="1600" dirty="0"/>
          </a:p>
        </p:txBody>
      </p:sp>
      <p:sp>
        <p:nvSpPr>
          <p:cNvPr id="2" name="Title 1"/>
          <p:cNvSpPr>
            <a:spLocks noGrp="1"/>
          </p:cNvSpPr>
          <p:nvPr>
            <p:ph type="title"/>
          </p:nvPr>
        </p:nvSpPr>
        <p:spPr/>
        <p:txBody>
          <a:bodyPr>
            <a:normAutofit/>
          </a:bodyPr>
          <a:lstStyle/>
          <a:p>
            <a:r>
              <a:rPr lang="en-AU" dirty="0"/>
              <a:t>Discussion: surgical </a:t>
            </a:r>
            <a:r>
              <a:rPr lang="en-AU" dirty="0" smtClean="0"/>
              <a:t>results (2)</a:t>
            </a:r>
            <a:endParaRPr lang="en-AU"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670326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95536" y="2104256"/>
            <a:ext cx="8291264" cy="4853136"/>
          </a:xfrm>
          <a:prstGeom prst="rect">
            <a:avLst/>
          </a:prstGeom>
        </p:spPr>
        <p:txBody>
          <a:bodyPr>
            <a:normAutofit/>
          </a:bodyPr>
          <a:lstStyle/>
          <a:p>
            <a:r>
              <a:rPr lang="en-AU" sz="3200" dirty="0" smtClean="0"/>
              <a:t>A snapped IRM during endoscopic ethmoidectomy procedure, was treated with IOM transposition with restoration of fusion in PP. </a:t>
            </a:r>
          </a:p>
          <a:p>
            <a:endParaRPr lang="en-AU" sz="3200" dirty="0" smtClean="0"/>
          </a:p>
          <a:p>
            <a:r>
              <a:rPr lang="en-AU" sz="1600" dirty="0" smtClean="0"/>
              <a:t>Anterior transposition of the inferior oblique muscle for a snapped inferior rectus muscle following functional endoscopic sinus surgery.</a:t>
            </a:r>
          </a:p>
          <a:p>
            <a:r>
              <a:rPr lang="en-AU" sz="1600" dirty="0" smtClean="0"/>
              <a:t> </a:t>
            </a:r>
            <a:r>
              <a:rPr lang="en-AU" sz="1600" dirty="0" err="1" smtClean="0"/>
              <a:t>Aquirre</a:t>
            </a:r>
            <a:r>
              <a:rPr lang="en-AU" sz="1600" dirty="0" smtClean="0"/>
              <a:t>-Aquino et al. </a:t>
            </a:r>
          </a:p>
          <a:p>
            <a:r>
              <a:rPr lang="en-AU" sz="1600" dirty="0" err="1" smtClean="0"/>
              <a:t>Ophth</a:t>
            </a:r>
            <a:r>
              <a:rPr lang="en-AU" sz="1600" dirty="0" smtClean="0"/>
              <a:t> Surg laser imaging 2005 </a:t>
            </a:r>
            <a:endParaRPr lang="en-AU" sz="1600" dirty="0"/>
          </a:p>
        </p:txBody>
      </p:sp>
      <p:sp>
        <p:nvSpPr>
          <p:cNvPr id="2" name="Title 1"/>
          <p:cNvSpPr>
            <a:spLocks noGrp="1"/>
          </p:cNvSpPr>
          <p:nvPr>
            <p:ph type="title"/>
          </p:nvPr>
        </p:nvSpPr>
        <p:spPr/>
        <p:txBody>
          <a:bodyPr>
            <a:normAutofit/>
          </a:bodyPr>
          <a:lstStyle/>
          <a:p>
            <a:r>
              <a:rPr lang="en-AU" dirty="0"/>
              <a:t>Discussion: surgical </a:t>
            </a:r>
            <a:r>
              <a:rPr lang="en-AU" dirty="0" smtClean="0"/>
              <a:t>results (3)</a:t>
            </a:r>
            <a:endParaRPr lang="en-AU"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371776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5" descr="C:\Users\Orly Halachmi\AppData\Local\Microsoft\Windows\Temporary Internet Files\Content.IE5\YJB2OQGJ\C.Payne28_2_11 (1).JPG"/>
          <p:cNvPicPr>
            <a:picLocks noGrp="1" noChangeAspect="1" noChangeArrowheads="1"/>
          </p:cNvPicPr>
          <p:nvPr>
            <p:ph sz="quarter" idx="4294967295"/>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987824" y="1340768"/>
            <a:ext cx="3291210" cy="2468407"/>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2" name="Title 1"/>
          <p:cNvSpPr>
            <a:spLocks noGrp="1"/>
          </p:cNvSpPr>
          <p:nvPr>
            <p:ph type="title"/>
          </p:nvPr>
        </p:nvSpPr>
        <p:spPr/>
        <p:txBody>
          <a:bodyPr/>
          <a:lstStyle/>
          <a:p>
            <a:r>
              <a:rPr lang="en-US" dirty="0" smtClean="0"/>
              <a:t>In summary </a:t>
            </a:r>
            <a:endParaRPr lang="en-AU" dirty="0"/>
          </a:p>
        </p:txBody>
      </p:sp>
      <p:sp>
        <p:nvSpPr>
          <p:cNvPr id="3" name="מלבן 2"/>
          <p:cNvSpPr/>
          <p:nvPr/>
        </p:nvSpPr>
        <p:spPr>
          <a:xfrm>
            <a:off x="251520" y="3933056"/>
            <a:ext cx="8784976" cy="2923877"/>
          </a:xfrm>
          <a:prstGeom prst="rect">
            <a:avLst/>
          </a:prstGeom>
        </p:spPr>
        <p:txBody>
          <a:bodyPr wrap="square">
            <a:spAutoFit/>
          </a:bodyPr>
          <a:lstStyle/>
          <a:p>
            <a:r>
              <a:rPr lang="en-US" sz="3200" dirty="0" smtClean="0"/>
              <a:t>Occasional </a:t>
            </a:r>
            <a:r>
              <a:rPr lang="en-US" sz="3200" dirty="0"/>
              <a:t>squint surgeons: inferior </a:t>
            </a:r>
            <a:r>
              <a:rPr lang="en-US" sz="3200" dirty="0" smtClean="0"/>
              <a:t>oblique  </a:t>
            </a:r>
            <a:r>
              <a:rPr lang="en-US" sz="3200" dirty="0"/>
              <a:t>surgery is </a:t>
            </a:r>
            <a:r>
              <a:rPr lang="en-US" sz="3200" dirty="0" smtClean="0"/>
              <a:t>challenging.</a:t>
            </a:r>
            <a:r>
              <a:rPr lang="en-US" sz="3200" dirty="0"/>
              <a:t/>
            </a:r>
            <a:br>
              <a:rPr lang="en-US" sz="3200" dirty="0"/>
            </a:br>
            <a:r>
              <a:rPr lang="en-US" sz="3200" dirty="0"/>
              <a:t>If result is weird,</a:t>
            </a:r>
            <a:r>
              <a:rPr lang="en-US" sz="3200" dirty="0" smtClean="0"/>
              <a:t> refer / re</a:t>
            </a:r>
            <a:r>
              <a:rPr lang="en-US" sz="3200" dirty="0"/>
              <a:t>-operate quickly. </a:t>
            </a:r>
            <a:endParaRPr lang="en-US" sz="3200" dirty="0" smtClean="0"/>
          </a:p>
          <a:p>
            <a:r>
              <a:rPr lang="en-US" sz="3200" dirty="0" smtClean="0"/>
              <a:t>The </a:t>
            </a:r>
            <a:r>
              <a:rPr lang="en-US" sz="3200" dirty="0"/>
              <a:t>result might have been even better if IR was </a:t>
            </a:r>
            <a:r>
              <a:rPr lang="en-US" sz="3200" dirty="0" smtClean="0"/>
              <a:t>found.</a:t>
            </a:r>
            <a:r>
              <a:rPr lang="en-US" sz="2400" dirty="0"/>
              <a:t/>
            </a:r>
            <a:br>
              <a:rPr lang="en-US" sz="2400" dirty="0"/>
            </a:br>
            <a:endParaRPr lang="he-IL" sz="2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338638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suture to use in high risk cases e.g. </a:t>
            </a:r>
            <a:r>
              <a:rPr lang="en-US" dirty="0" err="1" smtClean="0"/>
              <a:t>inf</a:t>
            </a:r>
            <a:r>
              <a:rPr lang="en-US" dirty="0" smtClean="0"/>
              <a:t> rectus recession?</a:t>
            </a:r>
            <a:endParaRPr lang="en-US" dirty="0"/>
          </a:p>
        </p:txBody>
      </p:sp>
      <p:sp>
        <p:nvSpPr>
          <p:cNvPr id="3" name="Content Placeholder 2"/>
          <p:cNvSpPr>
            <a:spLocks noGrp="1"/>
          </p:cNvSpPr>
          <p:nvPr>
            <p:ph sz="quarter" idx="1"/>
          </p:nvPr>
        </p:nvSpPr>
        <p:spPr/>
        <p:txBody>
          <a:bodyPr>
            <a:normAutofit/>
          </a:bodyPr>
          <a:lstStyle/>
          <a:p>
            <a:r>
              <a:rPr lang="en-US" dirty="0" smtClean="0"/>
              <a:t>Mersilene – non absorbable </a:t>
            </a:r>
          </a:p>
          <a:p>
            <a:r>
              <a:rPr lang="en-US" dirty="0" smtClean="0"/>
              <a:t>S29 needle is small</a:t>
            </a:r>
          </a:p>
          <a:p>
            <a:r>
              <a:rPr lang="en-US" dirty="0" smtClean="0"/>
              <a:t>S14 needle is more robust [and </a:t>
            </a:r>
            <a:r>
              <a:rPr lang="en-US" dirty="0" err="1" smtClean="0">
                <a:latin typeface="Wingdings"/>
                <a:ea typeface="Wingdings"/>
                <a:cs typeface="Wingdings"/>
              </a:rPr>
              <a:t></a:t>
            </a:r>
            <a:r>
              <a:rPr lang="en-US" dirty="0" smtClean="0"/>
              <a:t>$] </a:t>
            </a:r>
          </a:p>
          <a:p>
            <a:pPr>
              <a:buNone/>
            </a:pPr>
            <a:r>
              <a:rPr lang="en-US" dirty="0" smtClean="0"/>
              <a:t>BUT</a:t>
            </a:r>
          </a:p>
          <a:p>
            <a:r>
              <a:rPr lang="en-US" dirty="0" smtClean="0"/>
              <a:t>It irritates +++ in some patients</a:t>
            </a:r>
          </a:p>
          <a:p>
            <a:r>
              <a:rPr lang="en-US" dirty="0" smtClean="0"/>
              <a:t>Is better kept well behind the insertion</a:t>
            </a:r>
          </a:p>
          <a:p>
            <a:r>
              <a:rPr lang="en-US" dirty="0" smtClean="0"/>
              <a:t>Can cause persistent conj redness</a:t>
            </a:r>
          </a:p>
          <a:p>
            <a:r>
              <a:rPr lang="en-US" dirty="0" smtClean="0"/>
              <a:t>Therefore  cannot be used as an adjustable</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2</a:t>
            </a:r>
            <a:endParaRPr lang="en-US" dirty="0"/>
          </a:p>
        </p:txBody>
      </p:sp>
      <p:sp>
        <p:nvSpPr>
          <p:cNvPr id="3" name="Content Placeholder 2"/>
          <p:cNvSpPr>
            <a:spLocks noGrp="1"/>
          </p:cNvSpPr>
          <p:nvPr>
            <p:ph sz="quarter" idx="1"/>
          </p:nvPr>
        </p:nvSpPr>
        <p:spPr>
          <a:xfrm>
            <a:off x="4976648" y="1600200"/>
            <a:ext cx="4060407" cy="4525963"/>
          </a:xfrm>
        </p:spPr>
        <p:txBody>
          <a:bodyPr>
            <a:normAutofit fontScale="92500" lnSpcReduction="20000"/>
          </a:bodyPr>
          <a:lstStyle/>
          <a:p>
            <a:r>
              <a:rPr lang="en-US" dirty="0" smtClean="0">
                <a:solidFill>
                  <a:srgbClr val="000000"/>
                </a:solidFill>
                <a:latin typeface="Consolas"/>
                <a:ea typeface="Consolas"/>
                <a:cs typeface="Consolas"/>
              </a:rPr>
              <a:t>I am really concerned about the vision he is seeing. </a:t>
            </a:r>
          </a:p>
          <a:p>
            <a:r>
              <a:rPr lang="en-US" dirty="0" smtClean="0">
                <a:solidFill>
                  <a:srgbClr val="000000"/>
                </a:solidFill>
                <a:latin typeface="Consolas"/>
                <a:ea typeface="Consolas"/>
                <a:cs typeface="Consolas"/>
              </a:rPr>
              <a:t>He is trying to grasp at things that are a couple of </a:t>
            </a:r>
            <a:r>
              <a:rPr lang="en-US" dirty="0" err="1" smtClean="0">
                <a:solidFill>
                  <a:srgbClr val="000000"/>
                </a:solidFill>
                <a:latin typeface="Consolas"/>
                <a:ea typeface="Consolas"/>
                <a:cs typeface="Consolas"/>
              </a:rPr>
              <a:t>centimetres</a:t>
            </a:r>
            <a:r>
              <a:rPr lang="en-US" dirty="0" smtClean="0">
                <a:solidFill>
                  <a:srgbClr val="000000"/>
                </a:solidFill>
                <a:latin typeface="Consolas"/>
                <a:ea typeface="Consolas"/>
                <a:cs typeface="Consolas"/>
              </a:rPr>
              <a:t> away from where he thinks things are. Attaching trailers to trucks and cars are very hard as he is getting very upset with confusion and frustration as to why they are not attaching together.</a:t>
            </a:r>
            <a:endParaRPr lang="en-US" dirty="0"/>
          </a:p>
        </p:txBody>
      </p:sp>
      <p:pic>
        <p:nvPicPr>
          <p:cNvPr id="4" name="Picture 3" descr="SANY3156.JPG"/>
          <p:cNvPicPr>
            <a:picLocks noChangeAspect="1"/>
          </p:cNvPicPr>
          <p:nvPr/>
        </p:nvPicPr>
        <p:blipFill>
          <a:blip r:embed="rId2"/>
          <a:stretch>
            <a:fillRect/>
          </a:stretch>
        </p:blipFill>
        <p:spPr>
          <a:xfrm>
            <a:off x="-1363579" y="1871808"/>
            <a:ext cx="6447172" cy="4835380"/>
          </a:xfrm>
          <a:prstGeom prst="rect">
            <a:avLst/>
          </a:prstGeom>
        </p:spPr>
      </p:pic>
      <p:sp>
        <p:nvSpPr>
          <p:cNvPr id="5" name="TextBox 4"/>
          <p:cNvSpPr txBox="1"/>
          <p:nvPr/>
        </p:nvSpPr>
        <p:spPr>
          <a:xfrm>
            <a:off x="2689656" y="949157"/>
            <a:ext cx="2113630" cy="954107"/>
          </a:xfrm>
          <a:prstGeom prst="rect">
            <a:avLst/>
          </a:prstGeom>
          <a:noFill/>
        </p:spPr>
        <p:txBody>
          <a:bodyPr wrap="none" rtlCol="0">
            <a:spAutoFit/>
          </a:bodyPr>
          <a:lstStyle/>
          <a:p>
            <a:r>
              <a:rPr lang="en-US" sz="2800" b="1" dirty="0" smtClean="0"/>
              <a:t>XT 16, XT’30.</a:t>
            </a:r>
          </a:p>
          <a:p>
            <a:r>
              <a:rPr lang="en-US" sz="2800" b="1" dirty="0" smtClean="0"/>
              <a:t>No MR UA</a:t>
            </a:r>
            <a:endParaRPr lang="en-US" sz="2800" b="1" dirty="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099015" cy="1143000"/>
          </a:xfrm>
        </p:spPr>
        <p:txBody>
          <a:bodyPr>
            <a:normAutofit fontScale="90000"/>
          </a:bodyPr>
          <a:lstStyle/>
          <a:p>
            <a:r>
              <a:rPr lang="en-US" sz="3111" dirty="0" smtClean="0"/>
              <a:t>6/0 Mersilene [</a:t>
            </a:r>
            <a:r>
              <a:rPr lang="en-US" sz="3111" dirty="0" err="1" smtClean="0"/>
              <a:t>adj</a:t>
            </a:r>
            <a:r>
              <a:rPr lang="en-US" sz="3111" dirty="0" smtClean="0"/>
              <a:t>] - 5/0 Vicryl </a:t>
            </a:r>
            <a:r>
              <a:rPr lang="en-US" sz="3600" dirty="0" smtClean="0"/>
              <a:t/>
            </a:r>
            <a:br>
              <a:rPr lang="en-US" sz="3600" dirty="0" smtClean="0"/>
            </a:br>
            <a:r>
              <a:rPr lang="en-US" sz="3600" dirty="0" smtClean="0"/>
              <a:t>belt and braces</a:t>
            </a:r>
            <a:endParaRPr lang="en-US" sz="3600" dirty="0"/>
          </a:p>
        </p:txBody>
      </p:sp>
      <p:sp>
        <p:nvSpPr>
          <p:cNvPr id="3" name="Content Placeholder 2"/>
          <p:cNvSpPr>
            <a:spLocks noGrp="1"/>
          </p:cNvSpPr>
          <p:nvPr>
            <p:ph sz="quarter" idx="1"/>
          </p:nvPr>
        </p:nvSpPr>
        <p:spPr/>
        <p:txBody>
          <a:bodyPr/>
          <a:lstStyle/>
          <a:p>
            <a:r>
              <a:rPr lang="en-US" dirty="0" smtClean="0"/>
              <a:t>Use Mersilene as adjustable</a:t>
            </a:r>
          </a:p>
          <a:p>
            <a:r>
              <a:rPr lang="en-US" dirty="0" smtClean="0"/>
              <a:t>Use 5/0 vicryl as ‘back up’ alongside the Mersilene</a:t>
            </a:r>
          </a:p>
          <a:p>
            <a:r>
              <a:rPr lang="en-US" dirty="0" smtClean="0"/>
              <a:t>If Mersilene irritates ++ I feel less anxious about trimming or even removing the knot because the Vicryl is / was there </a:t>
            </a:r>
            <a:endParaRPr lang="en-US" dirty="0"/>
          </a:p>
        </p:txBody>
      </p:sp>
      <p:pic>
        <p:nvPicPr>
          <p:cNvPr id="4" name="Picture 3" descr="beltandbraces.png"/>
          <p:cNvPicPr>
            <a:picLocks noChangeAspect="1"/>
          </p:cNvPicPr>
          <p:nvPr/>
        </p:nvPicPr>
        <p:blipFill>
          <a:blip r:embed="rId2"/>
          <a:stretch>
            <a:fillRect/>
          </a:stretch>
        </p:blipFill>
        <p:spPr>
          <a:xfrm>
            <a:off x="7082109" y="-101289"/>
            <a:ext cx="2061891" cy="3037853"/>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UBM helpful?</a:t>
            </a:r>
            <a:endParaRPr lang="en-US" dirty="0"/>
          </a:p>
        </p:txBody>
      </p:sp>
      <p:pic>
        <p:nvPicPr>
          <p:cNvPr id="4" name="Content Placeholder 3" descr="ubm1.tiff"/>
          <p:cNvPicPr>
            <a:picLocks noGrp="1" noChangeAspect="1"/>
          </p:cNvPicPr>
          <p:nvPr>
            <p:ph sz="quarter" idx="1"/>
          </p:nvPr>
        </p:nvPicPr>
        <p:blipFill>
          <a:blip r:embed="rId2"/>
          <a:srcRect t="-23796" b="-23796"/>
          <a:stretch>
            <a:fillRect/>
          </a:stretch>
        </p:blipFill>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UBM helpful?   My first 2 cases…</a:t>
            </a:r>
            <a:endParaRPr lang="en-US" dirty="0"/>
          </a:p>
        </p:txBody>
      </p:sp>
      <p:graphicFrame>
        <p:nvGraphicFramePr>
          <p:cNvPr id="4" name="Content Placeholder 3"/>
          <p:cNvGraphicFramePr>
            <a:graphicFrameLocks noGrp="1"/>
          </p:cNvGraphicFramePr>
          <p:nvPr>
            <p:ph sz="quarter" idx="1"/>
          </p:nvPr>
        </p:nvGraphicFramePr>
        <p:xfrm>
          <a:off x="457200" y="1600200"/>
          <a:ext cx="7467600" cy="2666999"/>
        </p:xfrm>
        <a:graphic>
          <a:graphicData uri="http://schemas.openxmlformats.org/drawingml/2006/table">
            <a:tbl>
              <a:tblPr firstRow="1" bandRow="1">
                <a:tableStyleId>{D7AC3CCA-C797-4891-BE02-D94E43425B78}</a:tableStyleId>
              </a:tblPr>
              <a:tblGrid>
                <a:gridCol w="2489200"/>
                <a:gridCol w="2489200"/>
                <a:gridCol w="2489200"/>
              </a:tblGrid>
              <a:tr h="370840">
                <a:tc>
                  <a:txBody>
                    <a:bodyPr/>
                    <a:lstStyle/>
                    <a:p>
                      <a:r>
                        <a:rPr lang="en-US" dirty="0" smtClean="0"/>
                        <a:t>Muscle</a:t>
                      </a:r>
                      <a:endParaRPr lang="en-US" dirty="0"/>
                    </a:p>
                  </a:txBody>
                  <a:tcPr marL="82973" marR="82973"/>
                </a:tc>
                <a:tc>
                  <a:txBody>
                    <a:bodyPr/>
                    <a:lstStyle/>
                    <a:p>
                      <a:r>
                        <a:rPr lang="en-US" dirty="0" smtClean="0"/>
                        <a:t>Predicted</a:t>
                      </a:r>
                      <a:r>
                        <a:rPr lang="en-US" baseline="0" dirty="0" smtClean="0"/>
                        <a:t> insertion</a:t>
                      </a:r>
                    </a:p>
                    <a:p>
                      <a:r>
                        <a:rPr lang="en-US" baseline="0" dirty="0" smtClean="0"/>
                        <a:t>mm from limbus</a:t>
                      </a:r>
                      <a:endParaRPr lang="en-US" dirty="0"/>
                    </a:p>
                  </a:txBody>
                  <a:tcPr marL="82973" marR="82973"/>
                </a:tc>
                <a:tc>
                  <a:txBody>
                    <a:bodyPr/>
                    <a:lstStyle/>
                    <a:p>
                      <a:r>
                        <a:rPr lang="en-US" dirty="0" smtClean="0"/>
                        <a:t>Actual insertion</a:t>
                      </a:r>
                    </a:p>
                    <a:p>
                      <a:r>
                        <a:rPr lang="en-US" dirty="0" smtClean="0"/>
                        <a:t>mm from limbus</a:t>
                      </a:r>
                      <a:endParaRPr lang="en-US" dirty="0"/>
                    </a:p>
                  </a:txBody>
                  <a:tcPr marL="82973" marR="82973"/>
                </a:tc>
              </a:tr>
              <a:tr h="370840">
                <a:tc>
                  <a:txBody>
                    <a:bodyPr/>
                    <a:lstStyle/>
                    <a:p>
                      <a:r>
                        <a:rPr lang="en-US" dirty="0" smtClean="0"/>
                        <a:t>LLR</a:t>
                      </a:r>
                      <a:endParaRPr lang="en-US" dirty="0"/>
                    </a:p>
                  </a:txBody>
                  <a:tcPr marL="82973" marR="82973"/>
                </a:tc>
                <a:tc>
                  <a:txBody>
                    <a:bodyPr/>
                    <a:lstStyle/>
                    <a:p>
                      <a:r>
                        <a:rPr lang="en-US" dirty="0" smtClean="0"/>
                        <a:t>8</a:t>
                      </a:r>
                      <a:endParaRPr lang="en-US" dirty="0"/>
                    </a:p>
                  </a:txBody>
                  <a:tcPr marL="82973" marR="82973"/>
                </a:tc>
                <a:tc>
                  <a:txBody>
                    <a:bodyPr/>
                    <a:lstStyle/>
                    <a:p>
                      <a:r>
                        <a:rPr lang="en-US" dirty="0" smtClean="0"/>
                        <a:t>9</a:t>
                      </a:r>
                      <a:endParaRPr lang="en-US" dirty="0"/>
                    </a:p>
                  </a:txBody>
                  <a:tcPr marL="82973" marR="82973"/>
                </a:tc>
              </a:tr>
              <a:tr h="370840">
                <a:tc>
                  <a:txBody>
                    <a:bodyPr/>
                    <a:lstStyle/>
                    <a:p>
                      <a:r>
                        <a:rPr lang="en-US" dirty="0" smtClean="0"/>
                        <a:t>LMR</a:t>
                      </a:r>
                      <a:endParaRPr lang="en-US" dirty="0"/>
                    </a:p>
                  </a:txBody>
                  <a:tcPr marL="82973" marR="82973"/>
                </a:tc>
                <a:tc>
                  <a:txBody>
                    <a:bodyPr/>
                    <a:lstStyle/>
                    <a:p>
                      <a:r>
                        <a:rPr lang="en-US" dirty="0" smtClean="0"/>
                        <a:t>6.7</a:t>
                      </a:r>
                      <a:endParaRPr lang="en-US" dirty="0"/>
                    </a:p>
                  </a:txBody>
                  <a:tcPr marL="82973" marR="82973"/>
                </a:tc>
                <a:tc>
                  <a:txBody>
                    <a:bodyPr/>
                    <a:lstStyle/>
                    <a:p>
                      <a:r>
                        <a:rPr lang="en-US" dirty="0" smtClean="0"/>
                        <a:t>12</a:t>
                      </a:r>
                      <a:endParaRPr lang="en-US" dirty="0"/>
                    </a:p>
                  </a:txBody>
                  <a:tcPr marL="82973" marR="82973"/>
                </a:tc>
              </a:tr>
              <a:tr h="370840">
                <a:tc>
                  <a:txBody>
                    <a:bodyPr/>
                    <a:lstStyle/>
                    <a:p>
                      <a:r>
                        <a:rPr lang="en-US" dirty="0" smtClean="0"/>
                        <a:t>RMR</a:t>
                      </a:r>
                      <a:endParaRPr lang="en-US" dirty="0"/>
                    </a:p>
                  </a:txBody>
                  <a:tcPr marL="82973" marR="82973"/>
                </a:tc>
                <a:tc>
                  <a:txBody>
                    <a:bodyPr/>
                    <a:lstStyle/>
                    <a:p>
                      <a:r>
                        <a:rPr lang="en-US" dirty="0" smtClean="0"/>
                        <a:t>8.7</a:t>
                      </a:r>
                      <a:endParaRPr lang="en-US" dirty="0"/>
                    </a:p>
                  </a:txBody>
                  <a:tcPr marL="82973" marR="82973"/>
                </a:tc>
                <a:tc>
                  <a:txBody>
                    <a:bodyPr/>
                    <a:lstStyle/>
                    <a:p>
                      <a:r>
                        <a:rPr lang="en-US" dirty="0" smtClean="0"/>
                        <a:t>10, and a </a:t>
                      </a:r>
                      <a:r>
                        <a:rPr lang="en-US" dirty="0" err="1" smtClean="0"/>
                        <a:t>pseudotendon</a:t>
                      </a:r>
                      <a:r>
                        <a:rPr lang="en-US" dirty="0" smtClean="0"/>
                        <a:t> of 10mm</a:t>
                      </a:r>
                      <a:endParaRPr lang="en-US" dirty="0"/>
                    </a:p>
                  </a:txBody>
                  <a:tcPr marL="82973" marR="82973"/>
                </a:tc>
              </a:tr>
              <a:tr h="370840">
                <a:tc>
                  <a:txBody>
                    <a:bodyPr/>
                    <a:lstStyle/>
                    <a:p>
                      <a:r>
                        <a:rPr lang="en-US" dirty="0" smtClean="0"/>
                        <a:t>RLR</a:t>
                      </a:r>
                      <a:endParaRPr lang="en-US" dirty="0"/>
                    </a:p>
                  </a:txBody>
                  <a:tcPr marL="82973" marR="82973"/>
                </a:tc>
                <a:tc>
                  <a:txBody>
                    <a:bodyPr/>
                    <a:lstStyle/>
                    <a:p>
                      <a:r>
                        <a:rPr lang="en-US" dirty="0" smtClean="0"/>
                        <a:t>6.5</a:t>
                      </a:r>
                      <a:endParaRPr lang="en-US" dirty="0"/>
                    </a:p>
                  </a:txBody>
                  <a:tcPr marL="82973" marR="82973"/>
                </a:tc>
                <a:tc>
                  <a:txBody>
                    <a:bodyPr/>
                    <a:lstStyle/>
                    <a:p>
                      <a:r>
                        <a:rPr lang="en-US" dirty="0" smtClean="0"/>
                        <a:t>13</a:t>
                      </a:r>
                      <a:endParaRPr lang="en-US" dirty="0"/>
                    </a:p>
                  </a:txBody>
                  <a:tcPr marL="82973" marR="82973"/>
                </a:tc>
              </a:tr>
            </a:tbl>
          </a:graphicData>
        </a:graphic>
      </p:graphicFrame>
      <p:sp>
        <p:nvSpPr>
          <p:cNvPr id="5" name="TextBox 4"/>
          <p:cNvSpPr txBox="1"/>
          <p:nvPr/>
        </p:nvSpPr>
        <p:spPr>
          <a:xfrm>
            <a:off x="1088533" y="4587118"/>
            <a:ext cx="6763503" cy="369332"/>
          </a:xfrm>
          <a:prstGeom prst="rect">
            <a:avLst/>
          </a:prstGeom>
          <a:noFill/>
        </p:spPr>
        <p:txBody>
          <a:bodyPr wrap="none" rtlCol="0">
            <a:spAutoFit/>
          </a:bodyPr>
          <a:lstStyle/>
          <a:p>
            <a:r>
              <a:rPr lang="en-US" dirty="0" smtClean="0"/>
              <a:t>Beautiful pictures – a pity they were not accurate and helpful</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RADIOLOGY</a:t>
            </a:r>
            <a:endParaRPr lang="en-US" dirty="0"/>
          </a:p>
        </p:txBody>
      </p:sp>
      <p:pic>
        <p:nvPicPr>
          <p:cNvPr id="4" name="Content Placeholder 3" descr="negishi 1.tiff"/>
          <p:cNvPicPr>
            <a:picLocks noGrp="1" noChangeAspect="1"/>
          </p:cNvPicPr>
          <p:nvPr>
            <p:ph sz="quarter" idx="1"/>
          </p:nvPr>
        </p:nvPicPr>
        <p:blipFill>
          <a:blip r:embed="rId2"/>
          <a:srcRect l="-4016" r="-4016"/>
          <a:stretch>
            <a:fillRect/>
          </a:stretch>
        </p:blipFill>
        <p:spPr/>
      </p:pic>
      <p:sp>
        <p:nvSpPr>
          <p:cNvPr id="5" name="TextBox 4"/>
          <p:cNvSpPr txBox="1"/>
          <p:nvPr/>
        </p:nvSpPr>
        <p:spPr>
          <a:xfrm>
            <a:off x="191961" y="1224418"/>
            <a:ext cx="2077988" cy="923330"/>
          </a:xfrm>
          <a:prstGeom prst="rect">
            <a:avLst/>
          </a:prstGeom>
          <a:noFill/>
        </p:spPr>
        <p:txBody>
          <a:bodyPr wrap="none" rtlCol="0">
            <a:spAutoFit/>
          </a:bodyPr>
          <a:lstStyle/>
          <a:p>
            <a:r>
              <a:rPr lang="en-US" dirty="0" smtClean="0"/>
              <a:t>Some authors</a:t>
            </a:r>
          </a:p>
          <a:p>
            <a:r>
              <a:rPr lang="en-US" dirty="0" smtClean="0"/>
              <a:t>find radiology </a:t>
            </a:r>
          </a:p>
          <a:p>
            <a:r>
              <a:rPr lang="en-US" dirty="0" smtClean="0"/>
              <a:t>diagnostically useful</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Radiology  2</a:t>
            </a:r>
            <a:endParaRPr lang="en-US" dirty="0"/>
          </a:p>
        </p:txBody>
      </p:sp>
      <p:pic>
        <p:nvPicPr>
          <p:cNvPr id="4" name="Content Placeholder 3" descr="negishi2.tiff"/>
          <p:cNvPicPr>
            <a:picLocks noGrp="1" noChangeAspect="1"/>
          </p:cNvPicPr>
          <p:nvPr>
            <p:ph sz="quarter" idx="1"/>
          </p:nvPr>
        </p:nvPicPr>
        <p:blipFill>
          <a:blip r:embed="rId2"/>
          <a:srcRect t="-14989" b="-14989"/>
          <a:stretch>
            <a:fillRect/>
          </a:stretch>
        </p:blipFill>
        <p:spPr/>
      </p:pic>
      <p:sp>
        <p:nvSpPr>
          <p:cNvPr id="5" name="TextBox 4"/>
          <p:cNvSpPr txBox="1"/>
          <p:nvPr/>
        </p:nvSpPr>
        <p:spPr>
          <a:xfrm>
            <a:off x="149736" y="6010679"/>
            <a:ext cx="8840481" cy="584776"/>
          </a:xfrm>
          <a:prstGeom prst="rect">
            <a:avLst/>
          </a:prstGeom>
          <a:noFill/>
        </p:spPr>
        <p:txBody>
          <a:bodyPr wrap="none" rtlCol="0">
            <a:spAutoFit/>
          </a:bodyPr>
          <a:lstStyle/>
          <a:p>
            <a:r>
              <a:rPr lang="en-US" sz="3200" dirty="0" smtClean="0"/>
              <a:t>Many authors do NOT find radiology helpful</a:t>
            </a:r>
            <a:endParaRPr lang="en-US" sz="32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Slipped muscle or stretched scar?</a:t>
            </a:r>
            <a:endParaRPr lang="en-US" dirty="0"/>
          </a:p>
        </p:txBody>
      </p:sp>
      <p:pic>
        <p:nvPicPr>
          <p:cNvPr id="4" name="Content Placeholder 3" descr="negishi sslipped.tiff"/>
          <p:cNvPicPr>
            <a:picLocks noGrp="1" noChangeAspect="1"/>
          </p:cNvPicPr>
          <p:nvPr>
            <p:ph sz="quarter" idx="1"/>
          </p:nvPr>
        </p:nvPicPr>
        <p:blipFill>
          <a:blip r:embed="rId2"/>
          <a:srcRect l="-43106" r="-43106"/>
          <a:stretch>
            <a:fillRect/>
          </a:stretch>
        </p:blipFill>
        <p:spPr>
          <a:xfrm>
            <a:off x="-1890635" y="1417638"/>
            <a:ext cx="8229600" cy="4525963"/>
          </a:xfrm>
        </p:spPr>
      </p:pic>
      <p:pic>
        <p:nvPicPr>
          <p:cNvPr id="5" name="Picture 4" descr="negishi stretch.tiff"/>
          <p:cNvPicPr>
            <a:picLocks noChangeAspect="1"/>
          </p:cNvPicPr>
          <p:nvPr/>
        </p:nvPicPr>
        <p:blipFill>
          <a:blip r:embed="rId3"/>
          <a:stretch>
            <a:fillRect/>
          </a:stretch>
        </p:blipFill>
        <p:spPr>
          <a:xfrm>
            <a:off x="4838700" y="1432406"/>
            <a:ext cx="4305300" cy="4203700"/>
          </a:xfrm>
          <a:prstGeom prst="rect">
            <a:avLst/>
          </a:prstGeom>
        </p:spPr>
      </p:pic>
      <p:sp>
        <p:nvSpPr>
          <p:cNvPr id="6" name="TextBox 5"/>
          <p:cNvSpPr txBox="1"/>
          <p:nvPr/>
        </p:nvSpPr>
        <p:spPr>
          <a:xfrm>
            <a:off x="457200" y="6291270"/>
            <a:ext cx="4080990" cy="523220"/>
          </a:xfrm>
          <a:prstGeom prst="rect">
            <a:avLst/>
          </a:prstGeom>
          <a:noFill/>
        </p:spPr>
        <p:txBody>
          <a:bodyPr wrap="none" rtlCol="0">
            <a:spAutoFit/>
          </a:bodyPr>
          <a:lstStyle/>
          <a:p>
            <a:r>
              <a:rPr lang="en-US" sz="2800" b="1" dirty="0" smtClean="0"/>
              <a:t>The difference is not B&amp;W </a:t>
            </a:r>
            <a:endParaRPr lang="en-US" sz="2800" b="1" dirty="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dirty="0" smtClean="0">
                <a:ea typeface="ＭＳ Ｐゴシック" pitchFamily="30" charset="-128"/>
                <a:cs typeface="ＭＳ Ｐゴシック" pitchFamily="30" charset="-128"/>
              </a:rPr>
              <a:t>Interval to surgery for consecutive XT</a:t>
            </a:r>
            <a:br>
              <a:rPr lang="en-US" dirty="0" smtClean="0">
                <a:ea typeface="ＭＳ Ｐゴシック" pitchFamily="30" charset="-128"/>
                <a:cs typeface="ＭＳ Ｐゴシック" pitchFamily="30" charset="-128"/>
              </a:rPr>
            </a:br>
            <a:r>
              <a:rPr lang="en-US" sz="2667" dirty="0" smtClean="0">
                <a:ea typeface="ＭＳ Ｐゴシック" pitchFamily="30" charset="-128"/>
                <a:cs typeface="ＭＳ Ｐゴシック" pitchFamily="30" charset="-128"/>
              </a:rPr>
              <a:t>Kowal, Bender,…</a:t>
            </a:r>
            <a:r>
              <a:rPr lang="en-US" dirty="0" smtClean="0">
                <a:ea typeface="ＭＳ Ｐゴシック" pitchFamily="30" charset="-128"/>
                <a:cs typeface="ＭＳ Ｐゴシック" pitchFamily="30" charset="-128"/>
              </a:rPr>
              <a:t/>
            </a:r>
            <a:br>
              <a:rPr lang="en-US" dirty="0" smtClean="0">
                <a:ea typeface="ＭＳ Ｐゴシック" pitchFamily="30" charset="-128"/>
                <a:cs typeface="ＭＳ Ｐゴシック" pitchFamily="30" charset="-128"/>
              </a:rPr>
            </a:br>
            <a:endParaRPr lang="en-US" dirty="0" smtClean="0">
              <a:ea typeface="ＭＳ Ｐゴシック" pitchFamily="30" charset="-128"/>
              <a:cs typeface="ＭＳ Ｐゴシック" pitchFamily="30" charset="-128"/>
            </a:endParaRPr>
          </a:p>
        </p:txBody>
      </p:sp>
      <p:pic>
        <p:nvPicPr>
          <p:cNvPr id="93187" name="Content Placeholder 3" descr="CXT2.tiff"/>
          <p:cNvPicPr>
            <a:picLocks noGrp="1" noChangeAspect="1"/>
          </p:cNvPicPr>
          <p:nvPr>
            <p:ph sz="quarter" idx="1"/>
          </p:nvPr>
        </p:nvPicPr>
        <p:blipFill>
          <a:blip r:embed="rId2"/>
          <a:srcRect/>
          <a:stretch>
            <a:fillRect/>
          </a:stretch>
        </p:blipFill>
        <p:spPr bwMode="auto">
          <a:xfrm>
            <a:off x="1020284" y="1600200"/>
            <a:ext cx="7073900" cy="3963988"/>
          </a:xfrm>
        </p:spPr>
      </p:pic>
      <p:sp>
        <p:nvSpPr>
          <p:cNvPr id="5" name="Slide Number Placeholder 4"/>
          <p:cNvSpPr>
            <a:spLocks noGrp="1"/>
          </p:cNvSpPr>
          <p:nvPr>
            <p:ph type="sldNum" sz="quarter" idx="15"/>
          </p:nvPr>
        </p:nvSpPr>
        <p:spPr/>
        <p:txBody>
          <a:bodyPr/>
          <a:lstStyle/>
          <a:p>
            <a:pPr>
              <a:defRPr/>
            </a:pPr>
            <a:fld id="{2D53988B-6678-1240-9747-4311EB1736F6}" type="slidenum">
              <a:rPr lang="en-US" smtClean="0"/>
              <a:pPr>
                <a:defRPr/>
              </a:pPr>
              <a:t>36</a:t>
            </a:fld>
            <a:endParaRPr lang="en-US" smtClean="0"/>
          </a:p>
        </p:txBody>
      </p:sp>
      <p:sp>
        <p:nvSpPr>
          <p:cNvPr id="6" name="Footer Placeholder 5"/>
          <p:cNvSpPr>
            <a:spLocks noGrp="1"/>
          </p:cNvSpPr>
          <p:nvPr>
            <p:ph type="ftr" sz="quarter" idx="16"/>
          </p:nvPr>
        </p:nvSpPr>
        <p:spPr/>
        <p:txBody>
          <a:bodyPr/>
          <a:lstStyle/>
          <a:p>
            <a:pPr>
              <a:defRPr/>
            </a:pPr>
            <a:r>
              <a:rPr lang="en-US"/>
              <a:t>Kowal      MEACO    2009</a:t>
            </a:r>
          </a:p>
        </p:txBody>
      </p:sp>
      <p:sp>
        <p:nvSpPr>
          <p:cNvPr id="93188" name="TextBox 4"/>
          <p:cNvSpPr txBox="1">
            <a:spLocks noChangeArrowheads="1"/>
          </p:cNvSpPr>
          <p:nvPr/>
        </p:nvSpPr>
        <p:spPr bwMode="auto">
          <a:xfrm>
            <a:off x="457200" y="6172200"/>
            <a:ext cx="8305800" cy="461963"/>
          </a:xfrm>
          <a:prstGeom prst="rect">
            <a:avLst/>
          </a:prstGeom>
          <a:noFill/>
          <a:ln w="9525">
            <a:noFill/>
            <a:miter lim="800000"/>
            <a:headEnd/>
            <a:tailEnd/>
          </a:ln>
        </p:spPr>
        <p:txBody>
          <a:bodyPr>
            <a:prstTxWarp prst="textNoShape">
              <a:avLst/>
            </a:prstTxWarp>
            <a:spAutoFit/>
          </a:bodyPr>
          <a:lstStyle/>
          <a:p>
            <a:r>
              <a:rPr lang="en-US" sz="2400"/>
              <a:t>   MEDIAN TIME TO SURGERY 22 YRS.    AVERAGE 23.   </a:t>
            </a:r>
          </a:p>
        </p:txBody>
      </p:sp>
      <p:sp>
        <p:nvSpPr>
          <p:cNvPr id="7" name="TextBox 6"/>
          <p:cNvSpPr txBox="1"/>
          <p:nvPr/>
        </p:nvSpPr>
        <p:spPr>
          <a:xfrm>
            <a:off x="58518" y="3529621"/>
            <a:ext cx="1897424" cy="923330"/>
          </a:xfrm>
          <a:prstGeom prst="rect">
            <a:avLst/>
          </a:prstGeom>
          <a:noFill/>
        </p:spPr>
        <p:txBody>
          <a:bodyPr wrap="none" rtlCol="0">
            <a:spAutoFit/>
          </a:bodyPr>
          <a:lstStyle/>
          <a:p>
            <a:r>
              <a:rPr lang="en-US" b="1" dirty="0" smtClean="0"/>
              <a:t>This early group</a:t>
            </a:r>
          </a:p>
          <a:p>
            <a:r>
              <a:rPr lang="en-US" b="1" dirty="0" smtClean="0"/>
              <a:t>probably contains </a:t>
            </a:r>
          </a:p>
          <a:p>
            <a:r>
              <a:rPr lang="en-US" b="1" dirty="0" smtClean="0"/>
              <a:t>slipped muscle</a:t>
            </a:r>
            <a:endParaRPr lang="en-US" b="1" dirty="0"/>
          </a:p>
        </p:txBody>
      </p:sp>
      <p:sp>
        <p:nvSpPr>
          <p:cNvPr id="8" name="TextBox 7"/>
          <p:cNvSpPr txBox="1"/>
          <p:nvPr/>
        </p:nvSpPr>
        <p:spPr>
          <a:xfrm>
            <a:off x="3942589" y="3795428"/>
            <a:ext cx="2421982" cy="923330"/>
          </a:xfrm>
          <a:prstGeom prst="rect">
            <a:avLst/>
          </a:prstGeom>
          <a:noFill/>
        </p:spPr>
        <p:txBody>
          <a:bodyPr wrap="none" rtlCol="0">
            <a:spAutoFit/>
          </a:bodyPr>
          <a:lstStyle/>
          <a:p>
            <a:r>
              <a:rPr lang="en-US" b="1" dirty="0" smtClean="0"/>
              <a:t>It is not credible that </a:t>
            </a:r>
          </a:p>
          <a:p>
            <a:r>
              <a:rPr lang="en-US" b="1" dirty="0" smtClean="0"/>
              <a:t>this late group contains </a:t>
            </a:r>
          </a:p>
          <a:p>
            <a:r>
              <a:rPr lang="en-US" b="1" dirty="0" smtClean="0"/>
              <a:t>many ‘slipped muscles’</a:t>
            </a:r>
            <a:endParaRPr lang="en-US" b="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Lost / broken [PITS] muscle</a:t>
            </a:r>
            <a:endParaRPr lang="en-US" dirty="0"/>
          </a:p>
        </p:txBody>
      </p:sp>
      <p:sp>
        <p:nvSpPr>
          <p:cNvPr id="3" name="Content Placeholder 2"/>
          <p:cNvSpPr>
            <a:spLocks noGrp="1"/>
          </p:cNvSpPr>
          <p:nvPr>
            <p:ph sz="quarter" idx="1"/>
          </p:nvPr>
        </p:nvSpPr>
        <p:spPr/>
        <p:txBody>
          <a:bodyPr>
            <a:normAutofit/>
          </a:bodyPr>
          <a:lstStyle/>
          <a:p>
            <a:r>
              <a:rPr lang="en-US" dirty="0" smtClean="0"/>
              <a:t>Usually not a diagnostic problem</a:t>
            </a:r>
          </a:p>
          <a:p>
            <a:r>
              <a:rPr lang="en-US" dirty="0" smtClean="0"/>
              <a:t>Explore quickly, with assistance</a:t>
            </a:r>
          </a:p>
          <a:p>
            <a:r>
              <a:rPr lang="en-US" dirty="0" smtClean="0"/>
              <a:t>Sometimes radiology CAN help diagnosis</a:t>
            </a:r>
          </a:p>
          <a:p>
            <a:r>
              <a:rPr lang="en-US" dirty="0" smtClean="0"/>
              <a:t>Sometimes an orbital surgeon can help you</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lost muscle 1.tiff"/>
          <p:cNvPicPr>
            <a:picLocks noGrp="1" noChangeAspect="1"/>
          </p:cNvPicPr>
          <p:nvPr>
            <p:ph sz="quarter" idx="1"/>
          </p:nvPr>
        </p:nvPicPr>
        <p:blipFill>
          <a:blip r:embed="rId2"/>
          <a:srcRect t="-39369" b="-39369"/>
          <a:stretch>
            <a:fillRect/>
          </a:stretch>
        </p:blipFill>
        <p:spPr>
          <a:xfrm>
            <a:off x="457200" y="-1250024"/>
            <a:ext cx="8229600" cy="4525963"/>
          </a:xfrm>
        </p:spPr>
      </p:pic>
      <p:pic>
        <p:nvPicPr>
          <p:cNvPr id="5" name="Picture 4" descr="lost muscle 2.tiff"/>
          <p:cNvPicPr>
            <a:picLocks noChangeAspect="1"/>
          </p:cNvPicPr>
          <p:nvPr/>
        </p:nvPicPr>
        <p:blipFill>
          <a:blip r:embed="rId3"/>
          <a:stretch>
            <a:fillRect/>
          </a:stretch>
        </p:blipFill>
        <p:spPr>
          <a:xfrm>
            <a:off x="1596420" y="2587051"/>
            <a:ext cx="6376929" cy="2860508"/>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Goldberg, </a:t>
            </a:r>
            <a:r>
              <a:rPr lang="en-US" dirty="0" err="1" smtClean="0"/>
              <a:t>Amer</a:t>
            </a:r>
            <a:r>
              <a:rPr lang="en-US" dirty="0" smtClean="0"/>
              <a:t> J </a:t>
            </a:r>
            <a:r>
              <a:rPr lang="en-US" dirty="0" err="1" smtClean="0"/>
              <a:t>Ophth</a:t>
            </a:r>
            <a:r>
              <a:rPr lang="en-US" dirty="0" smtClean="0"/>
              <a:t>, July 2001 </a:t>
            </a:r>
            <a:endParaRPr lang="en-US" dirty="0"/>
          </a:p>
        </p:txBody>
      </p:sp>
      <p:pic>
        <p:nvPicPr>
          <p:cNvPr id="4" name="Content Placeholder 3" descr="lost muscle 3.tiff"/>
          <p:cNvPicPr>
            <a:picLocks noGrp="1" noChangeAspect="1"/>
          </p:cNvPicPr>
          <p:nvPr>
            <p:ph sz="quarter" idx="1"/>
          </p:nvPr>
        </p:nvPicPr>
        <p:blipFill>
          <a:blip r:embed="rId2"/>
          <a:srcRect t="-6357" b="-6357"/>
          <a:stretch>
            <a:fillRect/>
          </a:stretch>
        </p:blipFill>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4</a:t>
            </a:r>
            <a:endParaRPr lang="en-US" dirty="0"/>
          </a:p>
        </p:txBody>
      </p:sp>
      <p:sp>
        <p:nvSpPr>
          <p:cNvPr id="3" name="Content Placeholder 2"/>
          <p:cNvSpPr>
            <a:spLocks noGrp="1"/>
          </p:cNvSpPr>
          <p:nvPr>
            <p:ph sz="quarter" idx="1"/>
          </p:nvPr>
        </p:nvSpPr>
        <p:spPr>
          <a:xfrm>
            <a:off x="0" y="1600200"/>
            <a:ext cx="4291263" cy="4525963"/>
          </a:xfrm>
        </p:spPr>
        <p:txBody>
          <a:bodyPr>
            <a:normAutofit/>
          </a:bodyPr>
          <a:lstStyle/>
          <a:p>
            <a:r>
              <a:rPr lang="en-US" dirty="0" smtClean="0">
                <a:solidFill>
                  <a:srgbClr val="000000"/>
                </a:solidFill>
                <a:latin typeface="Consolas"/>
                <a:ea typeface="Consolas"/>
                <a:cs typeface="Consolas"/>
              </a:rPr>
              <a:t>I feel that the left eye is turning even more to the outer side. </a:t>
            </a:r>
            <a:endParaRPr lang="en-US" dirty="0"/>
          </a:p>
        </p:txBody>
      </p:sp>
      <p:pic>
        <p:nvPicPr>
          <p:cNvPr id="6" name="Picture 5" descr="SANY3220.JPG"/>
          <p:cNvPicPr>
            <a:picLocks noChangeAspect="1"/>
          </p:cNvPicPr>
          <p:nvPr/>
        </p:nvPicPr>
        <p:blipFill>
          <a:blip r:embed="rId2"/>
          <a:stretch>
            <a:fillRect/>
          </a:stretch>
        </p:blipFill>
        <p:spPr>
          <a:xfrm>
            <a:off x="3810510" y="1684430"/>
            <a:ext cx="6872150" cy="5154113"/>
          </a:xfrm>
          <a:prstGeom prst="rect">
            <a:avLst/>
          </a:prstGeom>
        </p:spPr>
      </p:pic>
      <p:sp>
        <p:nvSpPr>
          <p:cNvPr id="5" name="TextBox 4"/>
          <p:cNvSpPr txBox="1"/>
          <p:nvPr/>
        </p:nvSpPr>
        <p:spPr>
          <a:xfrm>
            <a:off x="6109368" y="775368"/>
            <a:ext cx="1363061" cy="923330"/>
          </a:xfrm>
          <a:prstGeom prst="rect">
            <a:avLst/>
          </a:prstGeom>
          <a:noFill/>
        </p:spPr>
        <p:txBody>
          <a:bodyPr wrap="none" rtlCol="0">
            <a:spAutoFit/>
          </a:bodyPr>
          <a:lstStyle/>
          <a:p>
            <a:r>
              <a:rPr lang="en-US" b="1" dirty="0" smtClean="0"/>
              <a:t>XT 14, XT’25</a:t>
            </a:r>
          </a:p>
          <a:p>
            <a:r>
              <a:rPr lang="en-US" b="1" dirty="0" smtClean="0"/>
              <a:t>No MR UA</a:t>
            </a: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to transpose</a:t>
            </a:r>
            <a:endParaRPr lang="en-US" dirty="0"/>
          </a:p>
        </p:txBody>
      </p:sp>
      <p:pic>
        <p:nvPicPr>
          <p:cNvPr id="4" name="Content Placeholder 3" descr="lost muscle 4.tiff"/>
          <p:cNvPicPr>
            <a:picLocks noGrp="1" noChangeAspect="1"/>
          </p:cNvPicPr>
          <p:nvPr>
            <p:ph sz="quarter" idx="1"/>
          </p:nvPr>
        </p:nvPicPr>
        <p:blipFill>
          <a:blip r:embed="rId2"/>
          <a:srcRect t="-36199" b="-36199"/>
          <a:stretch>
            <a:fillRect/>
          </a:stretch>
        </p:blip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not to transpose : </a:t>
            </a:r>
            <a:r>
              <a:rPr lang="en-US" dirty="0" err="1" smtClean="0"/>
              <a:t>Myopathy</a:t>
            </a:r>
            <a:endParaRPr lang="en-US" dirty="0"/>
          </a:p>
        </p:txBody>
      </p:sp>
      <p:sp>
        <p:nvSpPr>
          <p:cNvPr id="3" name="Content Placeholder 2"/>
          <p:cNvSpPr>
            <a:spLocks noGrp="1"/>
          </p:cNvSpPr>
          <p:nvPr>
            <p:ph sz="quarter" idx="1"/>
          </p:nvPr>
        </p:nvSpPr>
        <p:spPr/>
        <p:txBody>
          <a:bodyPr>
            <a:normAutofit/>
          </a:bodyPr>
          <a:lstStyle/>
          <a:p>
            <a:pPr>
              <a:buNone/>
            </a:pPr>
            <a:r>
              <a:rPr lang="en-US" dirty="0" smtClean="0"/>
              <a:t>..CPEO, burnt out Myasthenia</a:t>
            </a:r>
          </a:p>
          <a:p>
            <a:r>
              <a:rPr lang="en-US" dirty="0" smtClean="0"/>
              <a:t>If the muscle is so weak as to easily fall apart, it may not be having much effect</a:t>
            </a:r>
          </a:p>
          <a:p>
            <a:pPr>
              <a:buNone/>
            </a:pPr>
            <a:endParaRPr lang="en-US" b="1" dirty="0" smtClean="0"/>
          </a:p>
          <a:p>
            <a:pPr>
              <a:buNone/>
            </a:pPr>
            <a:r>
              <a:rPr lang="en-US" b="1" dirty="0" smtClean="0"/>
              <a:t>CASE:</a:t>
            </a:r>
            <a:r>
              <a:rPr lang="en-US" dirty="0" smtClean="0"/>
              <a:t>	CPEO, XT</a:t>
            </a:r>
          </a:p>
          <a:p>
            <a:pPr>
              <a:buNone/>
            </a:pPr>
            <a:r>
              <a:rPr lang="en-US" dirty="0" smtClean="0"/>
              <a:t>Planned LR Rc, MR </a:t>
            </a:r>
            <a:r>
              <a:rPr lang="en-US" dirty="0" err="1" smtClean="0"/>
              <a:t>Rs</a:t>
            </a:r>
            <a:r>
              <a:rPr lang="en-US" dirty="0" smtClean="0"/>
              <a:t>: 	‘PITS’ MR</a:t>
            </a:r>
          </a:p>
          <a:p>
            <a:pPr>
              <a:buNone/>
            </a:pPr>
            <a:r>
              <a:rPr lang="en-US" dirty="0" smtClean="0"/>
              <a:t>MR not recoverable</a:t>
            </a:r>
          </a:p>
          <a:p>
            <a:pPr>
              <a:buNone/>
            </a:pPr>
            <a:r>
              <a:rPr lang="en-US" dirty="0" smtClean="0"/>
              <a:t>XT improved next morning after LR Rc</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to transpose : for horizontal recti</a:t>
            </a:r>
            <a:endParaRPr lang="en-US" dirty="0"/>
          </a:p>
        </p:txBody>
      </p:sp>
      <p:sp>
        <p:nvSpPr>
          <p:cNvPr id="3" name="Content Placeholder 2"/>
          <p:cNvSpPr>
            <a:spLocks noGrp="1"/>
          </p:cNvSpPr>
          <p:nvPr>
            <p:ph sz="quarter" idx="1"/>
          </p:nvPr>
        </p:nvSpPr>
        <p:spPr/>
        <p:txBody>
          <a:bodyPr/>
          <a:lstStyle/>
          <a:p>
            <a:pPr>
              <a:buNone/>
            </a:pPr>
            <a:r>
              <a:rPr lang="en-US" dirty="0" smtClean="0"/>
              <a:t>ASI a risk:</a:t>
            </a:r>
          </a:p>
          <a:p>
            <a:r>
              <a:rPr lang="en-US" dirty="0" smtClean="0"/>
              <a:t>60% </a:t>
            </a:r>
            <a:r>
              <a:rPr lang="en-US" dirty="0" smtClean="0"/>
              <a:t>transposition [measure – be symmetric] </a:t>
            </a:r>
          </a:p>
          <a:p>
            <a:r>
              <a:rPr lang="en-US" dirty="0" smtClean="0"/>
              <a:t>MR: resect </a:t>
            </a:r>
            <a:r>
              <a:rPr lang="en-US" dirty="0" smtClean="0"/>
              <a:t>5mm, </a:t>
            </a:r>
            <a:r>
              <a:rPr lang="en-US" dirty="0" smtClean="0"/>
              <a:t>LR</a:t>
            </a:r>
            <a:r>
              <a:rPr lang="en-US" dirty="0" smtClean="0"/>
              <a:t> resect 5mm</a:t>
            </a:r>
          </a:p>
          <a:p>
            <a:endParaRPr lang="en-US" dirty="0" smtClean="0"/>
          </a:p>
          <a:p>
            <a:pPr>
              <a:buNone/>
            </a:pPr>
            <a:r>
              <a:rPr lang="en-US" dirty="0" smtClean="0"/>
              <a:t>ASI not a risk:</a:t>
            </a:r>
          </a:p>
          <a:p>
            <a:r>
              <a:rPr lang="en-US" dirty="0" smtClean="0"/>
              <a:t>Resect whole muscles</a:t>
            </a:r>
          </a:p>
          <a:p>
            <a:r>
              <a:rPr lang="en-US" dirty="0" smtClean="0"/>
              <a:t>Foster transposition</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to transpose : for vertical recti</a:t>
            </a:r>
            <a:endParaRPr lang="en-US" dirty="0"/>
          </a:p>
        </p:txBody>
      </p:sp>
      <p:sp>
        <p:nvSpPr>
          <p:cNvPr id="3" name="Content Placeholder 2"/>
          <p:cNvSpPr>
            <a:spLocks noGrp="1"/>
          </p:cNvSpPr>
          <p:nvPr>
            <p:ph sz="quarter" idx="1"/>
          </p:nvPr>
        </p:nvSpPr>
        <p:spPr/>
        <p:txBody>
          <a:bodyPr/>
          <a:lstStyle/>
          <a:p>
            <a:pPr>
              <a:buNone/>
            </a:pPr>
            <a:r>
              <a:rPr lang="en-US" dirty="0" smtClean="0"/>
              <a:t>Whole muscle transposition with Foster augmentation sutures</a:t>
            </a:r>
          </a:p>
          <a:p>
            <a:pPr>
              <a:buNone/>
            </a:pPr>
            <a:r>
              <a:rPr lang="en-US" dirty="0" smtClean="0"/>
              <a:t>Exceptions:</a:t>
            </a:r>
            <a:endParaRPr lang="en-US" dirty="0" smtClean="0"/>
          </a:p>
          <a:p>
            <a:pPr marL="514350" indent="-514350">
              <a:buAutoNum type="arabicPeriod"/>
            </a:pPr>
            <a:r>
              <a:rPr lang="en-US" dirty="0" smtClean="0"/>
              <a:t>Simultaneous horizontal </a:t>
            </a:r>
            <a:r>
              <a:rPr lang="en-US" dirty="0" smtClean="0"/>
              <a:t>ET/ XT surgery: split muscles and do ET/XT surgery on non-transposed halves</a:t>
            </a:r>
          </a:p>
          <a:p>
            <a:pPr marL="514350" indent="-514350">
              <a:buAutoNum type="arabicPeriod"/>
            </a:pPr>
            <a:r>
              <a:rPr lang="en-US" dirty="0" err="1" smtClean="0"/>
              <a:t>Inf</a:t>
            </a:r>
            <a:r>
              <a:rPr lang="en-US" dirty="0" smtClean="0"/>
              <a:t> rectus: if split muscles, ATIO to edge IR insertion as well</a:t>
            </a:r>
          </a:p>
          <a:p>
            <a:pPr marL="514350" indent="-514350">
              <a:buAutoNum type="arabicPeriod"/>
            </a:pPr>
            <a:endParaRPr lang="en-US" dirty="0" smtClean="0"/>
          </a:p>
          <a:p>
            <a:pPr>
              <a:buNone/>
            </a:pP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pitchFamily="30" charset="-128"/>
                <a:cs typeface="ＭＳ Ｐゴシック" pitchFamily="30" charset="-128"/>
              </a:rPr>
              <a:t>Thank   You</a:t>
            </a:r>
          </a:p>
        </p:txBody>
      </p:sp>
      <p:pic>
        <p:nvPicPr>
          <p:cNvPr id="69635" name="Content Placeholder 3" descr="melbourne.tiff"/>
          <p:cNvPicPr>
            <a:picLocks noGrp="1" noChangeAspect="1"/>
          </p:cNvPicPr>
          <p:nvPr>
            <p:ph sz="quarter" idx="1"/>
          </p:nvPr>
        </p:nvPicPr>
        <p:blipFill>
          <a:blip r:embed="rId2"/>
          <a:srcRect t="-2740" b="-2740"/>
          <a:stretch>
            <a:fillRect/>
          </a:stretch>
        </p:blipFill>
        <p:spPr/>
      </p:pic>
      <p:sp>
        <p:nvSpPr>
          <p:cNvPr id="5" name="Slide Number Placeholder 4"/>
          <p:cNvSpPr>
            <a:spLocks noGrp="1"/>
          </p:cNvSpPr>
          <p:nvPr>
            <p:ph type="sldNum" sz="quarter" idx="15"/>
          </p:nvPr>
        </p:nvSpPr>
        <p:spPr/>
        <p:txBody>
          <a:bodyPr/>
          <a:lstStyle/>
          <a:p>
            <a:pPr>
              <a:defRPr/>
            </a:pPr>
            <a:fld id="{4AA56153-35DB-F74A-9A05-A9895B893848}" type="slidenum">
              <a:rPr lang="en-US" smtClean="0"/>
              <a:pPr>
                <a:defRPr/>
              </a:pPr>
              <a:t>44</a:t>
            </a:fld>
            <a:endParaRPr lang="en-US" smtClean="0"/>
          </a:p>
        </p:txBody>
      </p:sp>
      <p:sp>
        <p:nvSpPr>
          <p:cNvPr id="6" name="Footer Placeholder 5"/>
          <p:cNvSpPr>
            <a:spLocks noGrp="1"/>
          </p:cNvSpPr>
          <p:nvPr>
            <p:ph type="ftr" sz="quarter" idx="16"/>
          </p:nvPr>
        </p:nvSpPr>
        <p:spPr/>
        <p:txBody>
          <a:bodyPr/>
          <a:lstStyle/>
          <a:p>
            <a:pPr>
              <a:defRPr/>
            </a:pPr>
            <a:r>
              <a:rPr lang="en-US"/>
              <a:t>Kowal      MEACO    2009</a:t>
            </a:r>
          </a:p>
        </p:txBody>
      </p:sp>
      <p:sp>
        <p:nvSpPr>
          <p:cNvPr id="69636" name="TextBox 4"/>
          <p:cNvSpPr txBox="1">
            <a:spLocks noChangeArrowheads="1"/>
          </p:cNvSpPr>
          <p:nvPr/>
        </p:nvSpPr>
        <p:spPr bwMode="auto">
          <a:xfrm>
            <a:off x="0" y="6172200"/>
            <a:ext cx="9144000" cy="584200"/>
          </a:xfrm>
          <a:prstGeom prst="rect">
            <a:avLst/>
          </a:prstGeom>
          <a:noFill/>
          <a:ln w="9525">
            <a:noFill/>
            <a:miter lim="800000"/>
            <a:headEnd/>
            <a:tailEnd/>
          </a:ln>
        </p:spPr>
        <p:txBody>
          <a:bodyPr>
            <a:prstTxWarp prst="textNoShape">
              <a:avLst/>
            </a:prstTxWarp>
            <a:spAutoFit/>
          </a:bodyPr>
          <a:lstStyle/>
          <a:p>
            <a:r>
              <a:rPr lang="en-US" sz="3200"/>
              <a:t>    Yarra River footbridge  Melbourne   Australia</a:t>
            </a: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6/0 Mersilene - 5/0 Vicryl belt and braces</a:t>
            </a:r>
            <a:endParaRPr lang="en-US" sz="3600" dirty="0"/>
          </a:p>
        </p:txBody>
      </p:sp>
      <p:pic>
        <p:nvPicPr>
          <p:cNvPr id="4" name="Content Placeholder 3" descr="EPSON016.JPG"/>
          <p:cNvPicPr>
            <a:picLocks noGrp="1" noChangeAspect="1"/>
          </p:cNvPicPr>
          <p:nvPr>
            <p:ph sz="quarter" idx="1"/>
          </p:nvPr>
        </p:nvPicPr>
        <p:blipFill>
          <a:blip r:embed="rId2"/>
          <a:srcRect l="-64564" r="-64564"/>
          <a:stretch>
            <a:fillRect/>
          </a:stretch>
        </p:blipFill>
        <p:spPr/>
      </p:pic>
      <p:pic>
        <p:nvPicPr>
          <p:cNvPr id="5" name="Picture 4" descr="EPSON015.JPG"/>
          <p:cNvPicPr>
            <a:picLocks noChangeAspect="1"/>
          </p:cNvPicPr>
          <p:nvPr/>
        </p:nvPicPr>
        <p:blipFill>
          <a:blip r:embed="rId3"/>
          <a:stretch>
            <a:fillRect/>
          </a:stretch>
        </p:blipFill>
        <p:spPr>
          <a:xfrm>
            <a:off x="4712594" y="2197886"/>
            <a:ext cx="2755479" cy="5000233"/>
          </a:xfrm>
          <a:prstGeom prst="rect">
            <a:avLst/>
          </a:prstGeom>
        </p:spPr>
      </p:pic>
      <p:pic>
        <p:nvPicPr>
          <p:cNvPr id="6" name="Picture 5" descr="EPSON014.JPG"/>
          <p:cNvPicPr>
            <a:picLocks noChangeAspect="1"/>
          </p:cNvPicPr>
          <p:nvPr/>
        </p:nvPicPr>
        <p:blipFill>
          <a:blip r:embed="rId4"/>
          <a:stretch>
            <a:fillRect/>
          </a:stretch>
        </p:blipFill>
        <p:spPr>
          <a:xfrm>
            <a:off x="2554496" y="2417328"/>
            <a:ext cx="2297551" cy="4406234"/>
          </a:xfrm>
          <a:prstGeom prst="rect">
            <a:avLst/>
          </a:prstGeom>
        </p:spPr>
      </p:pic>
      <p:pic>
        <p:nvPicPr>
          <p:cNvPr id="7" name="Picture 6" descr="EPSON013.JPG"/>
          <p:cNvPicPr>
            <a:picLocks noChangeAspect="1"/>
          </p:cNvPicPr>
          <p:nvPr/>
        </p:nvPicPr>
        <p:blipFill>
          <a:blip r:embed="rId5"/>
          <a:stretch>
            <a:fillRect/>
          </a:stretch>
        </p:blipFill>
        <p:spPr>
          <a:xfrm>
            <a:off x="40692" y="2417328"/>
            <a:ext cx="2598672" cy="4440672"/>
          </a:xfrm>
          <a:prstGeom prst="rect">
            <a:avLst/>
          </a:prstGeom>
        </p:spPr>
      </p:pic>
      <p:sp>
        <p:nvSpPr>
          <p:cNvPr id="8" name="TextBox 7"/>
          <p:cNvSpPr txBox="1"/>
          <p:nvPr/>
        </p:nvSpPr>
        <p:spPr>
          <a:xfrm>
            <a:off x="2953009" y="2646813"/>
            <a:ext cx="1154883" cy="646331"/>
          </a:xfrm>
          <a:prstGeom prst="rect">
            <a:avLst/>
          </a:prstGeom>
          <a:noFill/>
        </p:spPr>
        <p:txBody>
          <a:bodyPr wrap="none" rtlCol="0">
            <a:spAutoFit/>
          </a:bodyPr>
          <a:lstStyle/>
          <a:p>
            <a:r>
              <a:rPr lang="en-US" dirty="0" smtClean="0"/>
              <a:t>Mersilene </a:t>
            </a:r>
          </a:p>
          <a:p>
            <a:r>
              <a:rPr lang="en-US" dirty="0" smtClean="0"/>
              <a:t>adjustable</a:t>
            </a:r>
            <a:endParaRPr lang="en-US" dirty="0"/>
          </a:p>
        </p:txBody>
      </p:sp>
      <p:sp>
        <p:nvSpPr>
          <p:cNvPr id="9" name="TextBox 8"/>
          <p:cNvSpPr txBox="1"/>
          <p:nvPr/>
        </p:nvSpPr>
        <p:spPr>
          <a:xfrm>
            <a:off x="1468850" y="3293144"/>
            <a:ext cx="1016136" cy="1200329"/>
          </a:xfrm>
          <a:prstGeom prst="rect">
            <a:avLst/>
          </a:prstGeom>
          <a:noFill/>
        </p:spPr>
        <p:txBody>
          <a:bodyPr wrap="none" rtlCol="0">
            <a:spAutoFit/>
          </a:bodyPr>
          <a:lstStyle/>
          <a:p>
            <a:r>
              <a:rPr lang="en-US" dirty="0" smtClean="0"/>
              <a:t>Vicryl </a:t>
            </a:r>
          </a:p>
          <a:p>
            <a:r>
              <a:rPr lang="en-US" dirty="0" smtClean="0"/>
              <a:t>‘braces’</a:t>
            </a:r>
          </a:p>
          <a:p>
            <a:r>
              <a:rPr lang="en-US" dirty="0" smtClean="0"/>
              <a:t>through </a:t>
            </a:r>
          </a:p>
          <a:p>
            <a:r>
              <a:rPr lang="en-US" dirty="0" smtClean="0"/>
              <a:t>insertion</a:t>
            </a:r>
            <a:endParaRPr lang="en-US" dirty="0"/>
          </a:p>
        </p:txBody>
      </p:sp>
      <p:sp>
        <p:nvSpPr>
          <p:cNvPr id="10" name="TextBox 9"/>
          <p:cNvSpPr txBox="1"/>
          <p:nvPr/>
        </p:nvSpPr>
        <p:spPr>
          <a:xfrm>
            <a:off x="5278686" y="1998999"/>
            <a:ext cx="1154883" cy="923330"/>
          </a:xfrm>
          <a:prstGeom prst="rect">
            <a:avLst/>
          </a:prstGeom>
          <a:noFill/>
        </p:spPr>
        <p:txBody>
          <a:bodyPr wrap="none" rtlCol="0">
            <a:spAutoFit/>
          </a:bodyPr>
          <a:lstStyle/>
          <a:p>
            <a:r>
              <a:rPr lang="en-US" dirty="0" smtClean="0"/>
              <a:t>Mersilene </a:t>
            </a:r>
          </a:p>
          <a:p>
            <a:r>
              <a:rPr lang="en-US" dirty="0" smtClean="0"/>
              <a:t>adjustable</a:t>
            </a:r>
          </a:p>
          <a:p>
            <a:endParaRPr lang="en-US" dirty="0"/>
          </a:p>
        </p:txBody>
      </p:sp>
      <p:sp>
        <p:nvSpPr>
          <p:cNvPr id="11" name="TextBox 10"/>
          <p:cNvSpPr txBox="1"/>
          <p:nvPr/>
        </p:nvSpPr>
        <p:spPr>
          <a:xfrm>
            <a:off x="7910392" y="2922329"/>
            <a:ext cx="1253731" cy="646331"/>
          </a:xfrm>
          <a:prstGeom prst="rect">
            <a:avLst/>
          </a:prstGeom>
          <a:noFill/>
        </p:spPr>
        <p:txBody>
          <a:bodyPr wrap="none" rtlCol="0">
            <a:spAutoFit/>
          </a:bodyPr>
          <a:lstStyle/>
          <a:p>
            <a:r>
              <a:rPr lang="en-US" dirty="0" smtClean="0"/>
              <a:t>After </a:t>
            </a:r>
          </a:p>
          <a:p>
            <a:r>
              <a:rPr lang="en-US" dirty="0" smtClean="0"/>
              <a:t>adjustment</a:t>
            </a:r>
            <a:endParaRPr lang="en-US" dirty="0"/>
          </a:p>
        </p:txBody>
      </p:sp>
      <p:sp>
        <p:nvSpPr>
          <p:cNvPr id="12" name="TextBox 11"/>
          <p:cNvSpPr txBox="1"/>
          <p:nvPr/>
        </p:nvSpPr>
        <p:spPr>
          <a:xfrm>
            <a:off x="457200" y="5232428"/>
            <a:ext cx="859017" cy="369332"/>
          </a:xfrm>
          <a:prstGeom prst="rect">
            <a:avLst/>
          </a:prstGeom>
          <a:noFill/>
        </p:spPr>
        <p:txBody>
          <a:bodyPr wrap="none" rtlCol="0">
            <a:spAutoFit/>
          </a:bodyPr>
          <a:lstStyle/>
          <a:p>
            <a:r>
              <a:rPr lang="en-US" dirty="0" smtClean="0"/>
              <a:t>Muscle</a:t>
            </a:r>
            <a:endParaRPr lang="en-US" dirty="0"/>
          </a:p>
        </p:txBody>
      </p:sp>
      <p:sp>
        <p:nvSpPr>
          <p:cNvPr id="13" name="TextBox 12"/>
          <p:cNvSpPr txBox="1"/>
          <p:nvPr/>
        </p:nvSpPr>
        <p:spPr>
          <a:xfrm>
            <a:off x="2953009" y="4834641"/>
            <a:ext cx="925291" cy="1200329"/>
          </a:xfrm>
          <a:prstGeom prst="rect">
            <a:avLst/>
          </a:prstGeom>
          <a:noFill/>
        </p:spPr>
        <p:txBody>
          <a:bodyPr wrap="none" rtlCol="0">
            <a:spAutoFit/>
          </a:bodyPr>
          <a:lstStyle/>
          <a:p>
            <a:r>
              <a:rPr lang="en-US" dirty="0" smtClean="0"/>
              <a:t>Muscle </a:t>
            </a:r>
          </a:p>
          <a:p>
            <a:r>
              <a:rPr lang="en-US" dirty="0" smtClean="0"/>
              <a:t>pulled </a:t>
            </a:r>
          </a:p>
          <a:p>
            <a:r>
              <a:rPr lang="en-US" dirty="0" smtClean="0"/>
              <a:t>forward</a:t>
            </a:r>
          </a:p>
          <a:p>
            <a:endParaRPr lang="en-US" dirty="0"/>
          </a:p>
        </p:txBody>
      </p:sp>
      <p:sp>
        <p:nvSpPr>
          <p:cNvPr id="14" name="TextBox 13"/>
          <p:cNvSpPr txBox="1"/>
          <p:nvPr/>
        </p:nvSpPr>
        <p:spPr>
          <a:xfrm>
            <a:off x="5768313" y="3568660"/>
            <a:ext cx="1253731" cy="646331"/>
          </a:xfrm>
          <a:prstGeom prst="rect">
            <a:avLst/>
          </a:prstGeom>
          <a:noFill/>
        </p:spPr>
        <p:txBody>
          <a:bodyPr wrap="none" rtlCol="0">
            <a:spAutoFit/>
          </a:bodyPr>
          <a:lstStyle/>
          <a:p>
            <a:r>
              <a:rPr lang="en-US" dirty="0" smtClean="0"/>
              <a:t>Before </a:t>
            </a:r>
          </a:p>
          <a:p>
            <a:r>
              <a:rPr lang="en-US" dirty="0" smtClean="0"/>
              <a:t>adjustment</a:t>
            </a:r>
            <a:endParaRPr lang="en-US" dirty="0"/>
          </a:p>
        </p:txBody>
      </p:sp>
      <p:sp>
        <p:nvSpPr>
          <p:cNvPr id="15" name="TextBox 14"/>
          <p:cNvSpPr txBox="1"/>
          <p:nvPr/>
        </p:nvSpPr>
        <p:spPr>
          <a:xfrm>
            <a:off x="457200" y="2555019"/>
            <a:ext cx="669361" cy="307777"/>
          </a:xfrm>
          <a:prstGeom prst="rect">
            <a:avLst/>
          </a:prstGeom>
          <a:noFill/>
        </p:spPr>
        <p:txBody>
          <a:bodyPr wrap="none" rtlCol="0">
            <a:spAutoFit/>
          </a:bodyPr>
          <a:lstStyle/>
          <a:p>
            <a:r>
              <a:rPr lang="en-US" sz="1400" dirty="0" smtClean="0"/>
              <a:t>limbus</a:t>
            </a:r>
            <a:endParaRPr lang="en-US" sz="1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5   - no change</a:t>
            </a:r>
            <a:endParaRPr lang="en-US" dirty="0"/>
          </a:p>
        </p:txBody>
      </p:sp>
      <p:pic>
        <p:nvPicPr>
          <p:cNvPr id="4" name="Content Placeholder 3" descr="SANY3240.JPG"/>
          <p:cNvPicPr>
            <a:picLocks noGrp="1" noChangeAspect="1"/>
          </p:cNvPicPr>
          <p:nvPr>
            <p:ph sz="quarter" idx="1"/>
          </p:nvPr>
        </p:nvPicPr>
        <p:blipFill>
          <a:blip r:embed="rId2"/>
          <a:srcRect l="-18187" r="-18187"/>
          <a:stretch>
            <a:fillRect/>
          </a:stretch>
        </p:blipFill>
        <p:spPr>
          <a:xfrm>
            <a:off x="-919680" y="1978526"/>
            <a:ext cx="6788141" cy="3733216"/>
          </a:xfrm>
        </p:spPr>
      </p:pic>
      <p:pic>
        <p:nvPicPr>
          <p:cNvPr id="5" name="Picture 4" descr="SANY3226.JPG"/>
          <p:cNvPicPr>
            <a:picLocks noChangeAspect="1"/>
          </p:cNvPicPr>
          <p:nvPr/>
        </p:nvPicPr>
        <p:blipFill>
          <a:blip r:embed="rId3"/>
          <a:stretch>
            <a:fillRect/>
          </a:stretch>
        </p:blipFill>
        <p:spPr>
          <a:xfrm>
            <a:off x="4126624" y="1978526"/>
            <a:ext cx="4977621" cy="3733216"/>
          </a:xfrm>
          <a:prstGeom prst="rect">
            <a:avLst/>
          </a:prstGeom>
        </p:spPr>
      </p:pic>
      <p:sp>
        <p:nvSpPr>
          <p:cNvPr id="6" name="TextBox 5"/>
          <p:cNvSpPr txBox="1"/>
          <p:nvPr/>
        </p:nvSpPr>
        <p:spPr>
          <a:xfrm>
            <a:off x="708780" y="6320805"/>
            <a:ext cx="6319955" cy="800219"/>
          </a:xfrm>
          <a:prstGeom prst="rect">
            <a:avLst/>
          </a:prstGeom>
          <a:noFill/>
        </p:spPr>
        <p:txBody>
          <a:bodyPr wrap="square" rtlCol="0">
            <a:spAutoFit/>
          </a:bodyPr>
          <a:lstStyle/>
          <a:p>
            <a:r>
              <a:rPr lang="en-US" sz="2800" dirty="0" smtClean="0"/>
              <a:t>Day 9:  XT 14, XT’ 20       No MR UA</a:t>
            </a:r>
          </a:p>
          <a:p>
            <a:r>
              <a:rPr lang="en-US" dirty="0" smtClean="0"/>
              <a:t>  </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a:t>
            </a:r>
            <a:r>
              <a:rPr lang="en-US" dirty="0" smtClean="0"/>
              <a:t>10 : </a:t>
            </a:r>
            <a:br>
              <a:rPr lang="en-US" dirty="0" smtClean="0"/>
            </a:br>
            <a:r>
              <a:rPr lang="en-US" dirty="0" smtClean="0"/>
              <a:t>consecutive XT – not getting better</a:t>
            </a:r>
            <a:endParaRPr lang="en-US" dirty="0"/>
          </a:p>
        </p:txBody>
      </p:sp>
      <p:sp>
        <p:nvSpPr>
          <p:cNvPr id="3" name="Content Placeholder 2"/>
          <p:cNvSpPr>
            <a:spLocks noGrp="1"/>
          </p:cNvSpPr>
          <p:nvPr>
            <p:ph sz="quarter" idx="1"/>
          </p:nvPr>
        </p:nvSpPr>
        <p:spPr/>
        <p:txBody>
          <a:bodyPr>
            <a:normAutofit/>
          </a:bodyPr>
          <a:lstStyle/>
          <a:p>
            <a:pPr>
              <a:buNone/>
            </a:pPr>
            <a:r>
              <a:rPr lang="en-US" b="1" dirty="0" smtClean="0"/>
              <a:t>FINDINGS</a:t>
            </a:r>
            <a:r>
              <a:rPr lang="en-US" dirty="0" smtClean="0"/>
              <a:t>:</a:t>
            </a:r>
          </a:p>
          <a:p>
            <a:r>
              <a:rPr lang="en-US" dirty="0" smtClean="0"/>
              <a:t>Springback R&amp;L XT 2+ [R&gt;L]</a:t>
            </a:r>
          </a:p>
          <a:p>
            <a:pPr>
              <a:buNone/>
            </a:pPr>
            <a:r>
              <a:rPr lang="en-US" b="1" dirty="0" smtClean="0"/>
              <a:t>SURGERY</a:t>
            </a:r>
            <a:r>
              <a:rPr lang="en-US" dirty="0" smtClean="0"/>
              <a:t>:</a:t>
            </a:r>
          </a:p>
          <a:p>
            <a:r>
              <a:rPr lang="en-US" dirty="0" smtClean="0"/>
              <a:t>RMR 8mm from insertion [hangback knot undone], L 5.5</a:t>
            </a:r>
          </a:p>
          <a:p>
            <a:r>
              <a:rPr lang="en-US" dirty="0" smtClean="0"/>
              <a:t>RMR </a:t>
            </a:r>
            <a:r>
              <a:rPr lang="en-US" dirty="0" err="1" smtClean="0"/>
              <a:t>resutured</a:t>
            </a:r>
            <a:r>
              <a:rPr lang="en-US" dirty="0" smtClean="0"/>
              <a:t> [~1mm resect] and advanced to 5mm from insertion. Springback R now ~0. </a:t>
            </a:r>
          </a:p>
          <a:p>
            <a:pPr>
              <a:buNone/>
            </a:pPr>
            <a:endParaRPr lang="en-US" dirty="0" smtClean="0"/>
          </a:p>
          <a:p>
            <a:pPr>
              <a:buNone/>
            </a:pPr>
            <a:r>
              <a:rPr lang="en-US" u="sng" dirty="0" smtClean="0"/>
              <a:t>7 mo post op  3y3m</a:t>
            </a:r>
          </a:p>
          <a:p>
            <a:r>
              <a:rPr lang="en-US" dirty="0" smtClean="0"/>
              <a:t>sc straight D&amp;N</a:t>
            </a:r>
          </a:p>
          <a:p>
            <a:r>
              <a:rPr lang="en-US" dirty="0" smtClean="0"/>
              <a:t>Fuses 4 dot. No Fly</a:t>
            </a:r>
          </a:p>
          <a:p>
            <a:endParaRPr lang="en-US" dirty="0" smtClean="0"/>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Slipped muscle</a:t>
            </a:r>
            <a:endParaRPr lang="en-US" dirty="0"/>
          </a:p>
        </p:txBody>
      </p:sp>
      <p:sp>
        <p:nvSpPr>
          <p:cNvPr id="3" name="Content Placeholder 2"/>
          <p:cNvSpPr>
            <a:spLocks noGrp="1"/>
          </p:cNvSpPr>
          <p:nvPr>
            <p:ph sz="quarter" idx="1"/>
          </p:nvPr>
        </p:nvSpPr>
        <p:spPr/>
        <p:txBody>
          <a:bodyPr>
            <a:normAutofit/>
          </a:bodyPr>
          <a:lstStyle/>
          <a:p>
            <a:r>
              <a:rPr lang="en-US" dirty="0" smtClean="0"/>
              <a:t>Need to monitor closely</a:t>
            </a:r>
          </a:p>
          <a:p>
            <a:r>
              <a:rPr lang="en-US" dirty="0" smtClean="0"/>
              <a:t>On day 1 can be difficult to sort out – muscle spasm / hemorrhage / pain on movement /…</a:t>
            </a:r>
          </a:p>
          <a:p>
            <a:r>
              <a:rPr lang="en-US" b="1" i="1" dirty="0" smtClean="0"/>
              <a:t>If it doesn’t get better quickly, don’t wait – it doesn’t get better</a:t>
            </a:r>
          </a:p>
          <a:p>
            <a:pPr>
              <a:buNone/>
            </a:pPr>
            <a:r>
              <a:rPr lang="en-US" dirty="0" smtClean="0"/>
              <a:t>COSSARI’S DELAYED ‘ADJUSTMENT’</a:t>
            </a:r>
          </a:p>
          <a:p>
            <a:r>
              <a:rPr lang="en-US" dirty="0" smtClean="0"/>
              <a:t>Doesn’t do day 1-2 adjustables </a:t>
            </a:r>
          </a:p>
          <a:p>
            <a:r>
              <a:rPr lang="en-US" dirty="0" smtClean="0"/>
              <a:t>Tells all pts that if the result is not good on day 6 there will be a 2</a:t>
            </a:r>
            <a:r>
              <a:rPr lang="en-US" baseline="30000" dirty="0" smtClean="0"/>
              <a:t>nd</a:t>
            </a:r>
            <a:r>
              <a:rPr lang="en-US" dirty="0" smtClean="0"/>
              <a:t> surgery on day 7</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Slipped muscle: SR</a:t>
            </a:r>
            <a:br>
              <a:rPr lang="en-US" dirty="0" smtClean="0"/>
            </a:br>
            <a:r>
              <a:rPr lang="en-US" dirty="0" smtClean="0"/>
              <a:t>KE, 65yo</a:t>
            </a:r>
            <a:endParaRPr lang="en-US" dirty="0"/>
          </a:p>
        </p:txBody>
      </p:sp>
      <p:sp>
        <p:nvSpPr>
          <p:cNvPr id="3" name="Content Placeholder 2"/>
          <p:cNvSpPr>
            <a:spLocks noGrp="1"/>
          </p:cNvSpPr>
          <p:nvPr>
            <p:ph sz="quarter" idx="1"/>
          </p:nvPr>
        </p:nvSpPr>
        <p:spPr>
          <a:xfrm>
            <a:off x="457200" y="1379914"/>
            <a:ext cx="8229600" cy="3217051"/>
          </a:xfrm>
        </p:spPr>
        <p:txBody>
          <a:bodyPr>
            <a:normAutofit fontScale="92500" lnSpcReduction="10000"/>
          </a:bodyPr>
          <a:lstStyle/>
          <a:p>
            <a:r>
              <a:rPr lang="en-AU" dirty="0" smtClean="0"/>
              <a:t> 40 yrs ago: closed head injury. No LOC. </a:t>
            </a:r>
          </a:p>
          <a:p>
            <a:r>
              <a:rPr lang="en-AU" dirty="0" smtClean="0"/>
              <a:t>6 years ago [elsewhere] 16^ LH. LIO </a:t>
            </a:r>
            <a:r>
              <a:rPr lang="en-AU" dirty="0" err="1" smtClean="0"/>
              <a:t>myectomy</a:t>
            </a:r>
            <a:r>
              <a:rPr lang="en-AU" dirty="0" smtClean="0"/>
              <a:t> [no precise details]. 3 </a:t>
            </a:r>
            <a:r>
              <a:rPr lang="en-AU" dirty="0" err="1" smtClean="0"/>
              <a:t>w</a:t>
            </a:r>
            <a:r>
              <a:rPr lang="en-AU" dirty="0" smtClean="0"/>
              <a:t> post op 8^ LH. Patient recalls no improvement to diplopia or head tilt. </a:t>
            </a:r>
          </a:p>
          <a:p>
            <a:r>
              <a:rPr lang="en-AU" dirty="0" smtClean="0"/>
              <a:t>Now complains of vertical diplopia and head tilt [giving neck pain] </a:t>
            </a:r>
          </a:p>
          <a:p>
            <a:r>
              <a:rPr lang="en-AU" dirty="0" smtClean="0"/>
              <a:t>MRI: atrophic LSO</a:t>
            </a:r>
            <a:endParaRPr lang="en-US" dirty="0" smtClean="0"/>
          </a:p>
          <a:p>
            <a:endParaRPr lang="en-US" dirty="0" smtClean="0"/>
          </a:p>
          <a:p>
            <a:pPr>
              <a:buNone/>
            </a:pPr>
            <a:r>
              <a:rPr lang="en-AU" dirty="0" smtClean="0"/>
              <a:t> </a:t>
            </a:r>
            <a:endParaRPr lang="en-US" dirty="0" smtClean="0"/>
          </a:p>
          <a:p>
            <a:endParaRPr lang="en-US" dirty="0" smtClean="0"/>
          </a:p>
          <a:p>
            <a:pPr>
              <a:buNone/>
            </a:pPr>
            <a:endParaRPr lang="en-US" dirty="0"/>
          </a:p>
        </p:txBody>
      </p:sp>
      <p:graphicFrame>
        <p:nvGraphicFramePr>
          <p:cNvPr id="4" name="Table 3"/>
          <p:cNvGraphicFramePr>
            <a:graphicFrameLocks noGrp="1"/>
          </p:cNvGraphicFramePr>
          <p:nvPr/>
        </p:nvGraphicFramePr>
        <p:xfrm>
          <a:off x="1944582" y="3942672"/>
          <a:ext cx="5869803" cy="2810327"/>
        </p:xfrm>
        <a:graphic>
          <a:graphicData uri="http://schemas.openxmlformats.org/drawingml/2006/table">
            <a:tbl>
              <a:tblPr firstRow="1" bandRow="1">
                <a:tableStyleId>{69CF1AB2-1976-4502-BF36-3FF5EA218861}</a:tableStyleId>
              </a:tblPr>
              <a:tblGrid>
                <a:gridCol w="1956601"/>
                <a:gridCol w="1956601"/>
                <a:gridCol w="1956601"/>
              </a:tblGrid>
              <a:tr h="418616">
                <a:tc>
                  <a:txBody>
                    <a:bodyPr/>
                    <a:lstStyle/>
                    <a:p>
                      <a:r>
                        <a:rPr lang="en-US" b="0" dirty="0" smtClean="0"/>
                        <a:t>Up right</a:t>
                      </a:r>
                      <a:r>
                        <a:rPr lang="en-US" b="0" dirty="0" smtClean="0"/>
                        <a:t> LH 8</a:t>
                      </a:r>
                      <a:r>
                        <a:rPr lang="en-US" b="0" baseline="0" dirty="0" smtClean="0"/>
                        <a:t>Δ</a:t>
                      </a:r>
                      <a:endParaRPr lang="en-US" b="0" dirty="0"/>
                    </a:p>
                  </a:txBody>
                  <a:tcPr/>
                </a:tc>
                <a:tc>
                  <a:txBody>
                    <a:bodyPr/>
                    <a:lstStyle/>
                    <a:p>
                      <a:r>
                        <a:rPr lang="en-US" b="0" dirty="0" smtClean="0"/>
                        <a:t>Up          </a:t>
                      </a:r>
                      <a:r>
                        <a:rPr lang="en-US" b="0" baseline="0" dirty="0" smtClean="0"/>
                        <a:t> X6Δ</a:t>
                      </a:r>
                      <a:endParaRPr lang="en-US" b="0" dirty="0"/>
                    </a:p>
                  </a:txBody>
                  <a:tcPr/>
                </a:tc>
                <a:tc>
                  <a:txBody>
                    <a:bodyPr/>
                    <a:lstStyle/>
                    <a:p>
                      <a:r>
                        <a:rPr lang="en-US" b="0" dirty="0" smtClean="0"/>
                        <a:t>Up left  LH </a:t>
                      </a:r>
                      <a:r>
                        <a:rPr lang="en-US" b="1" dirty="0" smtClean="0"/>
                        <a:t>10Δ</a:t>
                      </a:r>
                      <a:endParaRPr lang="en-US" b="1" dirty="0"/>
                    </a:p>
                  </a:txBody>
                  <a:tcPr/>
                </a:tc>
              </a:tr>
              <a:tr h="418616">
                <a:tc>
                  <a:txBody>
                    <a:bodyPr/>
                    <a:lstStyle/>
                    <a:p>
                      <a:r>
                        <a:rPr lang="en-US" dirty="0" smtClean="0"/>
                        <a:t>Right</a:t>
                      </a:r>
                      <a:r>
                        <a:rPr lang="en-US" baseline="0" dirty="0" smtClean="0"/>
                        <a:t>    </a:t>
                      </a:r>
                      <a:r>
                        <a:rPr lang="en-US" baseline="0" dirty="0" smtClean="0"/>
                        <a:t> LH</a:t>
                      </a:r>
                      <a:r>
                        <a:rPr lang="en-US" b="1" baseline="0" dirty="0" smtClean="0"/>
                        <a:t>16</a:t>
                      </a:r>
                      <a:r>
                        <a:rPr lang="en-US" b="1" dirty="0" smtClean="0"/>
                        <a:t>Δ</a:t>
                      </a:r>
                      <a:endParaRPr lang="en-US" b="1" dirty="0"/>
                    </a:p>
                  </a:txBody>
                  <a:tcPr/>
                </a:tc>
                <a:tc>
                  <a:txBody>
                    <a:bodyPr/>
                    <a:lstStyle/>
                    <a:p>
                      <a:r>
                        <a:rPr lang="en-US" dirty="0" err="1" smtClean="0"/>
                        <a:t>PrimaryLH</a:t>
                      </a:r>
                      <a:r>
                        <a:rPr lang="en-US" dirty="0" smtClean="0"/>
                        <a:t> </a:t>
                      </a:r>
                      <a:r>
                        <a:rPr lang="en-US" b="1" dirty="0" smtClean="0"/>
                        <a:t>16Δ</a:t>
                      </a:r>
                      <a:endParaRPr lang="en-US" b="1" dirty="0"/>
                    </a:p>
                  </a:txBody>
                  <a:tcPr/>
                </a:tc>
                <a:tc>
                  <a:txBody>
                    <a:bodyPr/>
                    <a:lstStyle/>
                    <a:p>
                      <a:r>
                        <a:rPr lang="en-US" dirty="0" smtClean="0"/>
                        <a:t>Left       LH </a:t>
                      </a:r>
                      <a:r>
                        <a:rPr lang="en-US" b="1" dirty="0" smtClean="0"/>
                        <a:t>16Δ</a:t>
                      </a:r>
                      <a:endParaRPr lang="en-US" b="1" dirty="0"/>
                    </a:p>
                  </a:txBody>
                  <a:tcPr/>
                </a:tc>
              </a:tr>
              <a:tr h="418616">
                <a:tc>
                  <a:txBody>
                    <a:bodyPr/>
                    <a:lstStyle/>
                    <a:p>
                      <a:r>
                        <a:rPr lang="en-US" dirty="0" smtClean="0"/>
                        <a:t>Down right</a:t>
                      </a:r>
                      <a:r>
                        <a:rPr lang="en-US" baseline="0" dirty="0" smtClean="0"/>
                        <a:t> </a:t>
                      </a:r>
                    </a:p>
                    <a:p>
                      <a:r>
                        <a:rPr lang="en-US" b="1" baseline="0" dirty="0" smtClean="0"/>
                        <a:t>LH20+Δ</a:t>
                      </a:r>
                      <a:endParaRPr lang="en-US" b="1" dirty="0"/>
                    </a:p>
                  </a:txBody>
                  <a:tcPr/>
                </a:tc>
                <a:tc>
                  <a:txBody>
                    <a:bodyPr/>
                    <a:lstStyle/>
                    <a:p>
                      <a:r>
                        <a:rPr lang="en-US" dirty="0" smtClean="0"/>
                        <a:t>Down      0</a:t>
                      </a:r>
                      <a:endParaRPr lang="en-US" dirty="0"/>
                    </a:p>
                  </a:txBody>
                  <a:tcPr/>
                </a:tc>
                <a:tc>
                  <a:txBody>
                    <a:bodyPr/>
                    <a:lstStyle/>
                    <a:p>
                      <a:r>
                        <a:rPr lang="en-US" dirty="0" smtClean="0"/>
                        <a:t>Down</a:t>
                      </a:r>
                      <a:r>
                        <a:rPr lang="en-US" baseline="0" dirty="0" smtClean="0"/>
                        <a:t> left</a:t>
                      </a:r>
                      <a:r>
                        <a:rPr lang="en-US" baseline="0" dirty="0" smtClean="0"/>
                        <a:t> </a:t>
                      </a:r>
                    </a:p>
                    <a:p>
                      <a:r>
                        <a:rPr lang="en-US" b="1" baseline="0" dirty="0" smtClean="0"/>
                        <a:t>             LH 14</a:t>
                      </a:r>
                      <a:r>
                        <a:rPr lang="en-US" b="1" dirty="0" smtClean="0"/>
                        <a:t>Δ</a:t>
                      </a:r>
                      <a:endParaRPr lang="en-US" b="1" dirty="0"/>
                    </a:p>
                  </a:txBody>
                  <a:tcPr/>
                </a:tc>
              </a:tr>
              <a:tr h="418616">
                <a:tc>
                  <a:txBody>
                    <a:bodyPr/>
                    <a:lstStyle/>
                    <a:p>
                      <a:r>
                        <a:rPr lang="en-US" dirty="0" smtClean="0"/>
                        <a:t>L tilt       </a:t>
                      </a:r>
                      <a:r>
                        <a:rPr lang="en-US" baseline="0" dirty="0" smtClean="0"/>
                        <a:t>  </a:t>
                      </a:r>
                      <a:r>
                        <a:rPr lang="en-US" dirty="0" smtClean="0"/>
                        <a:t>LH 30</a:t>
                      </a:r>
                      <a:endParaRPr lang="en-US" dirty="0"/>
                    </a:p>
                  </a:txBody>
                  <a:tcPr/>
                </a:tc>
                <a:tc>
                  <a:txBody>
                    <a:bodyPr/>
                    <a:lstStyle/>
                    <a:p>
                      <a:r>
                        <a:rPr lang="en-US" dirty="0" smtClean="0"/>
                        <a:t>R tilt     </a:t>
                      </a:r>
                      <a:r>
                        <a:rPr lang="en-US" dirty="0" smtClean="0"/>
                        <a:t> LH 4</a:t>
                      </a:r>
                      <a:r>
                        <a:rPr lang="en-US" b="0" baseline="0" dirty="0" smtClean="0"/>
                        <a:t>Δ</a:t>
                      </a:r>
                      <a:endParaRPr lang="en-US" dirty="0"/>
                    </a:p>
                  </a:txBody>
                  <a:tcPr/>
                </a:tc>
                <a:tc>
                  <a:txBody>
                    <a:bodyPr/>
                    <a:lstStyle/>
                    <a:p>
                      <a:endParaRPr lang="en-US" dirty="0"/>
                    </a:p>
                  </a:txBody>
                  <a:tcPr/>
                </a:tc>
              </a:tr>
              <a:tr h="722543">
                <a:tc>
                  <a:txBody>
                    <a:bodyPr/>
                    <a:lstStyle/>
                    <a:p>
                      <a:r>
                        <a:rPr lang="en-US" dirty="0" smtClean="0"/>
                        <a:t>Head tilt R 15 °</a:t>
                      </a:r>
                      <a:endParaRPr lang="en-US" dirty="0"/>
                    </a:p>
                  </a:txBody>
                  <a:tcPr/>
                </a:tc>
                <a:tc>
                  <a:txBody>
                    <a:bodyPr/>
                    <a:lstStyle/>
                    <a:p>
                      <a:r>
                        <a:rPr lang="en-US" dirty="0" smtClean="0"/>
                        <a:t>15Δ BD LE small range single vision</a:t>
                      </a:r>
                      <a:endParaRPr lang="en-US" dirty="0"/>
                    </a:p>
                  </a:txBody>
                  <a:tcPr/>
                </a:tc>
                <a:tc>
                  <a:txBody>
                    <a:bodyPr/>
                    <a:lstStyle/>
                    <a:p>
                      <a:r>
                        <a:rPr lang="en-US" dirty="0" smtClean="0"/>
                        <a:t>LIO+, LSO-, LIR-</a:t>
                      </a:r>
                      <a:endParaRPr lang="en-US" dirty="0"/>
                    </a:p>
                  </a:txBody>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1" y="2973994"/>
            <a:ext cx="4827904" cy="3347055"/>
          </a:xfrm>
        </p:spPr>
        <p:txBody>
          <a:bodyPr>
            <a:normAutofit fontScale="85000" lnSpcReduction="20000"/>
          </a:bodyPr>
          <a:lstStyle/>
          <a:p>
            <a:r>
              <a:rPr lang="en-AU" u="sng" dirty="0" smtClean="0"/>
              <a:t>Operation notes [July 22]:</a:t>
            </a:r>
            <a:endParaRPr lang="en-US" dirty="0" smtClean="0"/>
          </a:p>
          <a:p>
            <a:r>
              <a:rPr lang="en-AU" b="1" dirty="0" smtClean="0"/>
              <a:t>Findings: </a:t>
            </a:r>
            <a:r>
              <a:rPr lang="en-AU" dirty="0" smtClean="0"/>
              <a:t>LSO not floppy</a:t>
            </a:r>
            <a:r>
              <a:rPr lang="en-AU" b="1" dirty="0" smtClean="0"/>
              <a:t>. </a:t>
            </a:r>
            <a:r>
              <a:rPr lang="en-AU" dirty="0" smtClean="0"/>
              <a:t>LSR tight</a:t>
            </a:r>
            <a:endParaRPr lang="en-US" dirty="0" smtClean="0"/>
          </a:p>
          <a:p>
            <a:r>
              <a:rPr lang="en-AU" b="1" dirty="0" smtClean="0"/>
              <a:t>Surgery:	</a:t>
            </a:r>
            <a:endParaRPr lang="en-US" dirty="0" smtClean="0"/>
          </a:p>
          <a:p>
            <a:r>
              <a:rPr lang="en-AU" dirty="0" smtClean="0"/>
              <a:t>LSR recess 3mm, transposed temporally to edge of insertion, adjustable, 6/0 vicryl</a:t>
            </a:r>
            <a:endParaRPr lang="en-US" dirty="0" smtClean="0"/>
          </a:p>
          <a:p>
            <a:r>
              <a:rPr lang="en-AU" dirty="0" smtClean="0"/>
              <a:t>RIR recess 3mm, fixed, 6/0 Mersilene</a:t>
            </a:r>
            <a:endParaRPr lang="en-US" dirty="0" smtClean="0"/>
          </a:p>
          <a:p>
            <a:r>
              <a:rPr lang="en-AU" sz="2560" dirty="0" smtClean="0"/>
              <a:t>S/conj </a:t>
            </a:r>
            <a:r>
              <a:rPr lang="en-AU" sz="2560" dirty="0" err="1" smtClean="0"/>
              <a:t>dexamethasone</a:t>
            </a:r>
            <a:r>
              <a:rPr lang="en-AU" sz="2560" dirty="0" smtClean="0"/>
              <a:t>. </a:t>
            </a:r>
            <a:endParaRPr lang="en-US" sz="2560" dirty="0" smtClean="0"/>
          </a:p>
          <a:p>
            <a:r>
              <a:rPr lang="en-AU" b="1" dirty="0" smtClean="0"/>
              <a:t>Adjustment:</a:t>
            </a:r>
            <a:endParaRPr lang="en-US" dirty="0" smtClean="0"/>
          </a:p>
          <a:p>
            <a:r>
              <a:rPr lang="en-AU" dirty="0" smtClean="0"/>
              <a:t>LH 8-10Δ. LSR re-recessed X2</a:t>
            </a:r>
            <a:endParaRPr lang="en-US" dirty="0" smtClean="0"/>
          </a:p>
          <a:p>
            <a:endParaRPr lang="en-US" dirty="0"/>
          </a:p>
        </p:txBody>
      </p:sp>
      <p:pic>
        <p:nvPicPr>
          <p:cNvPr id="4" name="Picture 3" descr="earp pre-op LIO OA.jpg"/>
          <p:cNvPicPr/>
          <p:nvPr/>
        </p:nvPicPr>
        <p:blipFill>
          <a:blip r:embed="rId2"/>
          <a:stretch>
            <a:fillRect/>
          </a:stretch>
        </p:blipFill>
        <p:spPr>
          <a:xfrm>
            <a:off x="1006749" y="56169"/>
            <a:ext cx="3630295" cy="2722940"/>
          </a:xfrm>
          <a:prstGeom prst="rect">
            <a:avLst/>
          </a:prstGeom>
        </p:spPr>
      </p:pic>
      <p:pic>
        <p:nvPicPr>
          <p:cNvPr id="5" name="Picture 4" descr="earp pre-op LSO UA.jpg"/>
          <p:cNvPicPr/>
          <p:nvPr/>
        </p:nvPicPr>
        <p:blipFill>
          <a:blip r:embed="rId3"/>
          <a:stretch>
            <a:fillRect/>
          </a:stretch>
        </p:blipFill>
        <p:spPr>
          <a:xfrm>
            <a:off x="4827904" y="56168"/>
            <a:ext cx="4316095" cy="2722940"/>
          </a:xfrm>
          <a:prstGeom prst="rect">
            <a:avLst/>
          </a:prstGeom>
        </p:spPr>
      </p:pic>
      <p:pic>
        <p:nvPicPr>
          <p:cNvPr id="6" name="Picture 5" descr="earp preop head tilt.jpg"/>
          <p:cNvPicPr/>
          <p:nvPr/>
        </p:nvPicPr>
        <p:blipFill>
          <a:blip r:embed="rId4"/>
          <a:stretch>
            <a:fillRect/>
          </a:stretch>
        </p:blipFill>
        <p:spPr>
          <a:xfrm>
            <a:off x="4827904" y="2779109"/>
            <a:ext cx="4316095" cy="303530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Oriel.thmx</Template>
  <TotalTime>3378</TotalTime>
  <Words>2050</Words>
  <Application>Microsoft Macintosh PowerPoint</Application>
  <PresentationFormat>On-screen Show (4:3)</PresentationFormat>
  <Paragraphs>306</Paragraphs>
  <Slides>45</Slides>
  <Notes>0</Notes>
  <HiddenSlides>0</HiddenSlides>
  <MMClips>0</MMClips>
  <ScaleCrop>false</ScaleCrop>
  <HeadingPairs>
    <vt:vector size="4" baseType="variant">
      <vt:variant>
        <vt:lpstr>Design Template</vt:lpstr>
      </vt:variant>
      <vt:variant>
        <vt:i4>1</vt:i4>
      </vt:variant>
      <vt:variant>
        <vt:lpstr>Slide Titles</vt:lpstr>
      </vt:variant>
      <vt:variant>
        <vt:i4>45</vt:i4>
      </vt:variant>
    </vt:vector>
  </HeadingPairs>
  <TitlesOfParts>
    <vt:vector size="46" baseType="lpstr">
      <vt:lpstr>Oriel</vt:lpstr>
      <vt:lpstr>Lost and slipped muscle</vt:lpstr>
      <vt:lpstr>Slipped muscle : MR</vt:lpstr>
      <vt:lpstr>Day 2</vt:lpstr>
      <vt:lpstr>Day 4</vt:lpstr>
      <vt:lpstr>Day 5   - no change</vt:lpstr>
      <vt:lpstr>Day 10 :  consecutive XT – not getting better</vt:lpstr>
      <vt:lpstr>? Slipped muscle</vt:lpstr>
      <vt:lpstr>Slipped muscle: SR KE, 65yo</vt:lpstr>
      <vt:lpstr>Slide 9</vt:lpstr>
      <vt:lpstr>Week 1-8</vt:lpstr>
      <vt:lpstr>Slide 11</vt:lpstr>
      <vt:lpstr>LSR slippage</vt:lpstr>
      <vt:lpstr>Superior rectus slippage</vt:lpstr>
      <vt:lpstr>Mark Greenwald</vt:lpstr>
      <vt:lpstr>Slipped muscle : IR</vt:lpstr>
      <vt:lpstr>Progressive over correction after IR recession  POCIR</vt:lpstr>
      <vt:lpstr>Progressive over correction after IR recession  POCIR – non-thyroid</vt:lpstr>
      <vt:lpstr>Inadvertent transection of inf rectus </vt:lpstr>
      <vt:lpstr>Persisting post op hypertropia</vt:lpstr>
      <vt:lpstr>On Examination:</vt:lpstr>
      <vt:lpstr>Slide 21</vt:lpstr>
      <vt:lpstr>Surgical findings  3w post 1st Sx</vt:lpstr>
      <vt:lpstr>          Procedure: </vt:lpstr>
      <vt:lpstr>3m post op: </vt:lpstr>
      <vt:lpstr>Discussion: surgical results (1)</vt:lpstr>
      <vt:lpstr>Discussion: surgical results (2)</vt:lpstr>
      <vt:lpstr>Discussion: surgical results (3)</vt:lpstr>
      <vt:lpstr>In summary </vt:lpstr>
      <vt:lpstr>What suture to use in high risk cases e.g. inf rectus recession?</vt:lpstr>
      <vt:lpstr>6/0 Mersilene [adj] - 5/0 Vicryl  belt and braces</vt:lpstr>
      <vt:lpstr>Is UBM helpful?</vt:lpstr>
      <vt:lpstr>UBM helpful?   My first 2 cases…</vt:lpstr>
      <vt:lpstr>RADIOLOGY</vt:lpstr>
      <vt:lpstr>Radiology  2</vt:lpstr>
      <vt:lpstr>Slipped muscle or stretched scar?</vt:lpstr>
      <vt:lpstr>Interval to surgery for consecutive XT Kowal, Bender,… </vt:lpstr>
      <vt:lpstr>Lost / broken [PITS] muscle</vt:lpstr>
      <vt:lpstr>Slide 38</vt:lpstr>
      <vt:lpstr>Goldberg, Amer J Ophth, July 2001 </vt:lpstr>
      <vt:lpstr>When to transpose</vt:lpstr>
      <vt:lpstr>When not to transpose : Myopathy</vt:lpstr>
      <vt:lpstr>How to transpose : for horizontal recti</vt:lpstr>
      <vt:lpstr>How to transpose : for vertical recti</vt:lpstr>
      <vt:lpstr>Thank   You</vt:lpstr>
      <vt:lpstr>6/0 Mersilene - 5/0 Vicryl belt and braces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Lost and slipped muscle</dc:title>
  <dc:creator>lionel kowal</dc:creator>
  <cp:lastModifiedBy>lionel kowal</cp:lastModifiedBy>
  <cp:revision>9</cp:revision>
  <dcterms:created xsi:type="dcterms:W3CDTF">2012-02-13T03:48:55Z</dcterms:created>
  <dcterms:modified xsi:type="dcterms:W3CDTF">2012-02-13T04:01:07Z</dcterms:modified>
</cp:coreProperties>
</file>